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9" r:id="rId3"/>
    <p:sldId id="379" r:id="rId4"/>
    <p:sldId id="261" r:id="rId5"/>
    <p:sldId id="262" r:id="rId6"/>
    <p:sldId id="361" r:id="rId7"/>
    <p:sldId id="299" r:id="rId8"/>
    <p:sldId id="300" r:id="rId9"/>
    <p:sldId id="388" r:id="rId10"/>
    <p:sldId id="387" r:id="rId11"/>
    <p:sldId id="386" r:id="rId12"/>
    <p:sldId id="385" r:id="rId13"/>
    <p:sldId id="268" r:id="rId14"/>
    <p:sldId id="305" r:id="rId15"/>
    <p:sldId id="306" r:id="rId16"/>
    <p:sldId id="308" r:id="rId17"/>
    <p:sldId id="304" r:id="rId18"/>
    <p:sldId id="362" r:id="rId19"/>
    <p:sldId id="263" r:id="rId20"/>
    <p:sldId id="363" r:id="rId21"/>
    <p:sldId id="313" r:id="rId22"/>
    <p:sldId id="380" r:id="rId23"/>
    <p:sldId id="312" r:id="rId24"/>
    <p:sldId id="311" r:id="rId25"/>
    <p:sldId id="310" r:id="rId26"/>
    <p:sldId id="309" r:id="rId27"/>
    <p:sldId id="319" r:id="rId28"/>
    <p:sldId id="323" r:id="rId29"/>
    <p:sldId id="364" r:id="rId30"/>
    <p:sldId id="365" r:id="rId31"/>
    <p:sldId id="322" r:id="rId32"/>
    <p:sldId id="321" r:id="rId33"/>
    <p:sldId id="320" r:id="rId34"/>
    <p:sldId id="265" r:id="rId35"/>
    <p:sldId id="266" r:id="rId36"/>
    <p:sldId id="329" r:id="rId37"/>
    <p:sldId id="327" r:id="rId38"/>
    <p:sldId id="325" r:id="rId39"/>
    <p:sldId id="330" r:id="rId40"/>
    <p:sldId id="333" r:id="rId41"/>
    <p:sldId id="332" r:id="rId42"/>
    <p:sldId id="267" r:id="rId43"/>
    <p:sldId id="270" r:id="rId44"/>
    <p:sldId id="334" r:id="rId45"/>
    <p:sldId id="271" r:id="rId46"/>
    <p:sldId id="339" r:id="rId47"/>
    <p:sldId id="381" r:id="rId48"/>
    <p:sldId id="382" r:id="rId49"/>
    <p:sldId id="273" r:id="rId50"/>
    <p:sldId id="340" r:id="rId51"/>
    <p:sldId id="367" r:id="rId52"/>
    <p:sldId id="368" r:id="rId53"/>
    <p:sldId id="272" r:id="rId54"/>
    <p:sldId id="366" r:id="rId55"/>
    <p:sldId id="274" r:id="rId56"/>
    <p:sldId id="276" r:id="rId57"/>
    <p:sldId id="343" r:id="rId58"/>
    <p:sldId id="342" r:id="rId59"/>
    <p:sldId id="277" r:id="rId60"/>
    <p:sldId id="278" r:id="rId61"/>
    <p:sldId id="349" r:id="rId62"/>
    <p:sldId id="281" r:id="rId63"/>
    <p:sldId id="370" r:id="rId64"/>
    <p:sldId id="374" r:id="rId65"/>
    <p:sldId id="373" r:id="rId66"/>
    <p:sldId id="375" r:id="rId67"/>
    <p:sldId id="376" r:id="rId68"/>
    <p:sldId id="372" r:id="rId69"/>
    <p:sldId id="371" r:id="rId70"/>
    <p:sldId id="377" r:id="rId71"/>
    <p:sldId id="358" r:id="rId72"/>
    <p:sldId id="384" r:id="rId73"/>
    <p:sldId id="383" r:id="rId74"/>
    <p:sldId id="390" r:id="rId75"/>
    <p:sldId id="391" r:id="rId76"/>
    <p:sldId id="395" r:id="rId77"/>
    <p:sldId id="393" r:id="rId78"/>
    <p:sldId id="392" r:id="rId79"/>
    <p:sldId id="394"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33"/>
  </p:normalViewPr>
  <p:slideViewPr>
    <p:cSldViewPr snapToGrid="0" snapToObjects="1">
      <p:cViewPr varScale="1">
        <p:scale>
          <a:sx n="109" d="100"/>
          <a:sy n="109" d="100"/>
        </p:scale>
        <p:origin x="6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7428A-0446-3645-A277-C7AEC23399C9}"/>
              </a:ext>
            </a:extLst>
          </p:cNvPr>
          <p:cNvSpPr>
            <a:spLocks noGrp="1"/>
          </p:cNvSpPr>
          <p:nvPr>
            <p:ph type="ctrTitle"/>
          </p:nvPr>
        </p:nvSpPr>
        <p:spPr>
          <a:xfrm>
            <a:off x="1524000" y="1122363"/>
            <a:ext cx="9144000" cy="2387600"/>
          </a:xfrm>
        </p:spPr>
        <p:txBody>
          <a:bodyPr anchor="b"/>
          <a:lstStyle>
            <a:lvl1pPr algn="ctr">
              <a:defRPr sz="6000">
                <a:latin typeface="Gill Sans MT" panose="020B0502020104020203" pitchFamily="34" charset="77"/>
              </a:defRPr>
            </a:lvl1pPr>
          </a:lstStyle>
          <a:p>
            <a:r>
              <a:rPr lang="en-US"/>
              <a:t>Click to edit Master title style</a:t>
            </a:r>
          </a:p>
        </p:txBody>
      </p:sp>
      <p:sp>
        <p:nvSpPr>
          <p:cNvPr id="3" name="Subtitle 2">
            <a:extLst>
              <a:ext uri="{FF2B5EF4-FFF2-40B4-BE49-F238E27FC236}">
                <a16:creationId xmlns:a16="http://schemas.microsoft.com/office/drawing/2014/main" id="{B0885CEE-1C8D-3C42-9F13-74A9CAB2307E}"/>
              </a:ext>
            </a:extLst>
          </p:cNvPr>
          <p:cNvSpPr>
            <a:spLocks noGrp="1"/>
          </p:cNvSpPr>
          <p:nvPr>
            <p:ph type="subTitle" idx="1"/>
          </p:nvPr>
        </p:nvSpPr>
        <p:spPr>
          <a:xfrm>
            <a:off x="1524000" y="3602038"/>
            <a:ext cx="9144000" cy="1655762"/>
          </a:xfrm>
        </p:spPr>
        <p:txBody>
          <a:bodyPr/>
          <a:lstStyle>
            <a:lvl1pPr marL="0" indent="0" algn="ctr">
              <a:buNone/>
              <a:defRPr sz="2400">
                <a:latin typeface="Gill Sans MT" panose="020B05020201040202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EFBA31-A15E-E343-9FD9-A6B52C6CA248}"/>
              </a:ext>
            </a:extLst>
          </p:cNvPr>
          <p:cNvSpPr>
            <a:spLocks noGrp="1"/>
          </p:cNvSpPr>
          <p:nvPr>
            <p:ph type="dt" sz="half" idx="10"/>
          </p:nvPr>
        </p:nvSpPr>
        <p:spPr/>
        <p:txBody>
          <a:bodyPr/>
          <a:lstStyle>
            <a:lvl1pPr>
              <a:defRPr>
                <a:latin typeface="Gill Sans MT" panose="020B0502020104020203" pitchFamily="34" charset="77"/>
              </a:defRPr>
            </a:lvl1pPr>
          </a:lstStyle>
          <a:p>
            <a:fld id="{085621BA-F2A8-224C-B99C-4A98E23BCF5D}" type="datetimeFigureOut">
              <a:rPr lang="en-US" smtClean="0"/>
              <a:pPr/>
              <a:t>1/14/22</a:t>
            </a:fld>
            <a:endParaRPr lang="en-US"/>
          </a:p>
        </p:txBody>
      </p:sp>
      <p:sp>
        <p:nvSpPr>
          <p:cNvPr id="5" name="Footer Placeholder 4">
            <a:extLst>
              <a:ext uri="{FF2B5EF4-FFF2-40B4-BE49-F238E27FC236}">
                <a16:creationId xmlns:a16="http://schemas.microsoft.com/office/drawing/2014/main" id="{335D0632-C999-0041-9155-DF8D519AB18D}"/>
              </a:ext>
            </a:extLst>
          </p:cNvPr>
          <p:cNvSpPr>
            <a:spLocks noGrp="1"/>
          </p:cNvSpPr>
          <p:nvPr>
            <p:ph type="ftr" sz="quarter" idx="11"/>
          </p:nvPr>
        </p:nvSpPr>
        <p:spPr/>
        <p:txBody>
          <a:bodyPr/>
          <a:lstStyle>
            <a:lvl1pPr>
              <a:defRPr>
                <a:latin typeface="Gill Sans MT" panose="020B0502020104020203" pitchFamily="34" charset="77"/>
              </a:defRPr>
            </a:lvl1pPr>
          </a:lstStyle>
          <a:p>
            <a:endParaRPr lang="en-US"/>
          </a:p>
        </p:txBody>
      </p:sp>
      <p:sp>
        <p:nvSpPr>
          <p:cNvPr id="6" name="Slide Number Placeholder 5">
            <a:extLst>
              <a:ext uri="{FF2B5EF4-FFF2-40B4-BE49-F238E27FC236}">
                <a16:creationId xmlns:a16="http://schemas.microsoft.com/office/drawing/2014/main" id="{97B7B5D0-16D5-9A40-912B-88DE5A782233}"/>
              </a:ext>
            </a:extLst>
          </p:cNvPr>
          <p:cNvSpPr>
            <a:spLocks noGrp="1"/>
          </p:cNvSpPr>
          <p:nvPr>
            <p:ph type="sldNum" sz="quarter" idx="12"/>
          </p:nvPr>
        </p:nvSpPr>
        <p:spPr/>
        <p:txBody>
          <a:bodyPr/>
          <a:lstStyle>
            <a:lvl1pPr>
              <a:defRPr>
                <a:latin typeface="Gill Sans MT" panose="020B0502020104020203" pitchFamily="34" charset="77"/>
              </a:defRPr>
            </a:lvl1pPr>
          </a:lstStyle>
          <a:p>
            <a:fld id="{074F9DEB-309E-E348-A6B3-86073EE51768}" type="slidenum">
              <a:rPr lang="en-US" smtClean="0"/>
              <a:pPr/>
              <a:t>‹#›</a:t>
            </a:fld>
            <a:endParaRPr lang="en-US"/>
          </a:p>
        </p:txBody>
      </p:sp>
    </p:spTree>
    <p:extLst>
      <p:ext uri="{BB962C8B-B14F-4D97-AF65-F5344CB8AC3E}">
        <p14:creationId xmlns:p14="http://schemas.microsoft.com/office/powerpoint/2010/main" val="446882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953D6-0F76-1A4E-AA4C-9A2BAAAD0E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F9D111-BDAB-BE45-A0C3-91E33E8E54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6A25DD-754A-2949-9331-5A5EE5D4FB7C}"/>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5" name="Footer Placeholder 4">
            <a:extLst>
              <a:ext uri="{FF2B5EF4-FFF2-40B4-BE49-F238E27FC236}">
                <a16:creationId xmlns:a16="http://schemas.microsoft.com/office/drawing/2014/main" id="{D7A50759-C3C7-094D-8A3D-D78262B2AA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6DC04-2208-DF4A-8753-48CCB2B496E9}"/>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3051658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3413F0-A604-BE41-B5A6-A1417DF817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4BA9A2-C233-EA40-B07A-82A588B7D8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13E10-780A-0742-8FF3-9E4EF4323EC1}"/>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5" name="Footer Placeholder 4">
            <a:extLst>
              <a:ext uri="{FF2B5EF4-FFF2-40B4-BE49-F238E27FC236}">
                <a16:creationId xmlns:a16="http://schemas.microsoft.com/office/drawing/2014/main" id="{1C6A6C5D-1B31-5340-A740-C887885396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2BE94-0D1C-B84A-A45A-2B1AA7A776AA}"/>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1461251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578A-A305-DC47-84DA-AA876208E1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C28D74-3001-4A41-B376-176A7FDCC1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FCB4BE-84A1-6242-AAFC-A42F8AD6D8A8}"/>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5" name="Footer Placeholder 4">
            <a:extLst>
              <a:ext uri="{FF2B5EF4-FFF2-40B4-BE49-F238E27FC236}">
                <a16:creationId xmlns:a16="http://schemas.microsoft.com/office/drawing/2014/main" id="{AB17EB28-489F-D643-B11A-8F9CA0EFE0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BC95D-D4F8-1F41-91DD-30A69680A6D5}"/>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1245968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23B55-27CB-574A-B2BD-BF7E7BB441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490F60-B629-C640-AE17-DDBB843F76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CD2A10-6F30-074A-8C8B-8C4C341BBCB7}"/>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5" name="Footer Placeholder 4">
            <a:extLst>
              <a:ext uri="{FF2B5EF4-FFF2-40B4-BE49-F238E27FC236}">
                <a16:creationId xmlns:a16="http://schemas.microsoft.com/office/drawing/2014/main" id="{9CDA0482-3141-4643-89AB-3D750C5CE8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CFD4A3-B0CA-7E43-A71E-2F9E6DA769B9}"/>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65163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98506-2EE5-D249-B68A-CEF6284AF2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89CBC-1D1C-3148-B643-CE23AF8344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38CC88-21C6-0B42-83B6-ED40220931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D0E772-8A3E-AA4B-917C-BFD1CCC68BA3}"/>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6" name="Footer Placeholder 5">
            <a:extLst>
              <a:ext uri="{FF2B5EF4-FFF2-40B4-BE49-F238E27FC236}">
                <a16:creationId xmlns:a16="http://schemas.microsoft.com/office/drawing/2014/main" id="{B252B44C-6CF6-0040-8516-F7C31D0C36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A0928D-EBE7-C946-A6BD-166D95E5FE61}"/>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65151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13A97-561C-1C47-AFE5-09AC3DF773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A90498-A562-9348-A168-8F32D3A638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961E51-5DEF-3245-B6CC-4E1FBFCAC8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723DAE-62E5-5E44-8ECA-A41BC0332C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6B2683-40E0-4C40-B36A-D24F5D6D45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71151D-1D36-A044-AFEF-CF2A856AE839}"/>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8" name="Footer Placeholder 7">
            <a:extLst>
              <a:ext uri="{FF2B5EF4-FFF2-40B4-BE49-F238E27FC236}">
                <a16:creationId xmlns:a16="http://schemas.microsoft.com/office/drawing/2014/main" id="{441DA08B-738B-944B-A32D-0BF6E0CF7A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DDC23A-A38A-BE48-9A33-D850A6F2E49E}"/>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55623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D05ED-DB0C-CB4E-BCE0-3186F664A0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42316B-2B39-0D47-8483-446BB3DB4EB2}"/>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4" name="Footer Placeholder 3">
            <a:extLst>
              <a:ext uri="{FF2B5EF4-FFF2-40B4-BE49-F238E27FC236}">
                <a16:creationId xmlns:a16="http://schemas.microsoft.com/office/drawing/2014/main" id="{F6B6F772-D695-A042-BADC-EA79221DB4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A7527E-BCD4-164F-9E3E-682E12F593FB}"/>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3769127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5D9852-9805-E442-8A3E-5AE41D7E3D8B}"/>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3" name="Footer Placeholder 2">
            <a:extLst>
              <a:ext uri="{FF2B5EF4-FFF2-40B4-BE49-F238E27FC236}">
                <a16:creationId xmlns:a16="http://schemas.microsoft.com/office/drawing/2014/main" id="{5027EF5C-F3CD-5041-8547-8CC7F15F2A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59134F-F265-7343-B406-733D4B37B8EE}"/>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78956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5E919-75E9-6842-BE26-A53EA2D5D7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0594D5-D782-D745-BEA2-F594E865CF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8582AA-4D5A-9540-B214-454F5AEC63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88B6CC-9958-284D-B0E5-097AE4B0EBF8}"/>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6" name="Footer Placeholder 5">
            <a:extLst>
              <a:ext uri="{FF2B5EF4-FFF2-40B4-BE49-F238E27FC236}">
                <a16:creationId xmlns:a16="http://schemas.microsoft.com/office/drawing/2014/main" id="{8A2D3D8F-8A01-FA4F-A7C8-965910CD22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F8B778-CFB6-E448-B6EC-057DB2C9FD70}"/>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3461660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ECF21-2D5C-E64B-A1DB-E8D9BC6788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23F0E2-0FF0-384F-ADA2-5C88F8DB5B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6813E0-3A94-1C4D-A980-31FEEB5F65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0F0025-40D1-4940-A7BF-5E2F0FFFE409}"/>
              </a:ext>
            </a:extLst>
          </p:cNvPr>
          <p:cNvSpPr>
            <a:spLocks noGrp="1"/>
          </p:cNvSpPr>
          <p:nvPr>
            <p:ph type="dt" sz="half" idx="10"/>
          </p:nvPr>
        </p:nvSpPr>
        <p:spPr/>
        <p:txBody>
          <a:bodyPr/>
          <a:lstStyle/>
          <a:p>
            <a:fld id="{085621BA-F2A8-224C-B99C-4A98E23BCF5D}" type="datetimeFigureOut">
              <a:rPr lang="en-US" smtClean="0"/>
              <a:t>1/14/22</a:t>
            </a:fld>
            <a:endParaRPr lang="en-US"/>
          </a:p>
        </p:txBody>
      </p:sp>
      <p:sp>
        <p:nvSpPr>
          <p:cNvPr id="6" name="Footer Placeholder 5">
            <a:extLst>
              <a:ext uri="{FF2B5EF4-FFF2-40B4-BE49-F238E27FC236}">
                <a16:creationId xmlns:a16="http://schemas.microsoft.com/office/drawing/2014/main" id="{CA2FA593-4941-BC4A-80FC-3048297BB7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A077A6-14DD-C544-8A0A-D4B806258AAD}"/>
              </a:ext>
            </a:extLst>
          </p:cNvPr>
          <p:cNvSpPr>
            <a:spLocks noGrp="1"/>
          </p:cNvSpPr>
          <p:nvPr>
            <p:ph type="sldNum" sz="quarter" idx="12"/>
          </p:nvPr>
        </p:nvSpPr>
        <p:spPr/>
        <p:txBody>
          <a:bodyPr/>
          <a:lstStyle/>
          <a:p>
            <a:fld id="{074F9DEB-309E-E348-A6B3-86073EE51768}" type="slidenum">
              <a:rPr lang="en-US" smtClean="0"/>
              <a:t>‹#›</a:t>
            </a:fld>
            <a:endParaRPr lang="en-US"/>
          </a:p>
        </p:txBody>
      </p:sp>
    </p:spTree>
    <p:extLst>
      <p:ext uri="{BB962C8B-B14F-4D97-AF65-F5344CB8AC3E}">
        <p14:creationId xmlns:p14="http://schemas.microsoft.com/office/powerpoint/2010/main" val="421019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B38F7E-51B1-EB4F-98CA-276748BE50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303C3D-FA37-3047-956C-DA0E4CD2A2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F333C6-7C40-CB41-AEA0-03F9577747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Gill Sans MT" panose="020B0502020104020203" pitchFamily="34" charset="77"/>
              </a:defRPr>
            </a:lvl1pPr>
          </a:lstStyle>
          <a:p>
            <a:fld id="{085621BA-F2A8-224C-B99C-4A98E23BCF5D}" type="datetimeFigureOut">
              <a:rPr lang="en-US" smtClean="0"/>
              <a:pPr/>
              <a:t>1/14/22</a:t>
            </a:fld>
            <a:endParaRPr lang="en-US"/>
          </a:p>
        </p:txBody>
      </p:sp>
      <p:sp>
        <p:nvSpPr>
          <p:cNvPr id="5" name="Footer Placeholder 4">
            <a:extLst>
              <a:ext uri="{FF2B5EF4-FFF2-40B4-BE49-F238E27FC236}">
                <a16:creationId xmlns:a16="http://schemas.microsoft.com/office/drawing/2014/main" id="{CB51B718-0BCB-5A47-B088-B4787CE4F9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Gill Sans MT" panose="020B0502020104020203" pitchFamily="34" charset="77"/>
              </a:defRPr>
            </a:lvl1pPr>
          </a:lstStyle>
          <a:p>
            <a:endParaRPr lang="en-US"/>
          </a:p>
        </p:txBody>
      </p:sp>
      <p:sp>
        <p:nvSpPr>
          <p:cNvPr id="6" name="Slide Number Placeholder 5">
            <a:extLst>
              <a:ext uri="{FF2B5EF4-FFF2-40B4-BE49-F238E27FC236}">
                <a16:creationId xmlns:a16="http://schemas.microsoft.com/office/drawing/2014/main" id="{72C235A2-D4B0-D94F-8BA7-DE26734DA1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Gill Sans MT" panose="020B0502020104020203" pitchFamily="34" charset="77"/>
              </a:defRPr>
            </a:lvl1pPr>
          </a:lstStyle>
          <a:p>
            <a:fld id="{074F9DEB-309E-E348-A6B3-86073EE51768}" type="slidenum">
              <a:rPr lang="en-US" smtClean="0"/>
              <a:pPr/>
              <a:t>‹#›</a:t>
            </a:fld>
            <a:endParaRPr lang="en-US"/>
          </a:p>
        </p:txBody>
      </p:sp>
    </p:spTree>
    <p:extLst>
      <p:ext uri="{BB962C8B-B14F-4D97-AF65-F5344CB8AC3E}">
        <p14:creationId xmlns:p14="http://schemas.microsoft.com/office/powerpoint/2010/main" val="2192874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Gill Sans MT" panose="020B05020201040202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ill Sans MT" panose="020B05020201040202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ill Sans MT" panose="020B05020201040202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ill Sans MT" panose="020B05020201040202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l Sans MT" panose="020B05020201040202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ill Sans MT" panose="020B05020201040202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02232-F6FC-CC42-93DC-22DF235C02EA}"/>
              </a:ext>
            </a:extLst>
          </p:cNvPr>
          <p:cNvSpPr>
            <a:spLocks noGrp="1"/>
          </p:cNvSpPr>
          <p:nvPr>
            <p:ph type="ctrTitle"/>
          </p:nvPr>
        </p:nvSpPr>
        <p:spPr/>
        <p:txBody>
          <a:bodyPr>
            <a:normAutofit/>
          </a:bodyPr>
          <a:lstStyle/>
          <a:p>
            <a:r>
              <a:rPr lang="en-US" dirty="0"/>
              <a:t>Custodians of Value:</a:t>
            </a:r>
            <a:br>
              <a:rPr lang="en-US" dirty="0"/>
            </a:br>
            <a:r>
              <a:rPr lang="en-US" sz="4400" dirty="0"/>
              <a:t>A Theory of Human Personhood</a:t>
            </a:r>
          </a:p>
        </p:txBody>
      </p:sp>
      <p:sp>
        <p:nvSpPr>
          <p:cNvPr id="3" name="Subtitle 2">
            <a:extLst>
              <a:ext uri="{FF2B5EF4-FFF2-40B4-BE49-F238E27FC236}">
                <a16:creationId xmlns:a16="http://schemas.microsoft.com/office/drawing/2014/main" id="{6E001AE4-1C2D-044A-9D87-14D2485F4DEA}"/>
              </a:ext>
            </a:extLst>
          </p:cNvPr>
          <p:cNvSpPr>
            <a:spLocks noGrp="1"/>
          </p:cNvSpPr>
          <p:nvPr>
            <p:ph type="subTitle" idx="1"/>
          </p:nvPr>
        </p:nvSpPr>
        <p:spPr>
          <a:xfrm>
            <a:off x="461010" y="4907756"/>
            <a:ext cx="9144000" cy="1655762"/>
          </a:xfrm>
        </p:spPr>
        <p:txBody>
          <a:bodyPr/>
          <a:lstStyle/>
          <a:p>
            <a:pPr algn="l"/>
            <a:r>
              <a:rPr lang="en-US" dirty="0"/>
              <a:t>Phil Woodward</a:t>
            </a:r>
          </a:p>
          <a:p>
            <a:pPr algn="l"/>
            <a:r>
              <a:rPr lang="en-US" sz="1800" dirty="0"/>
              <a:t>Niagara University / Henry Center for Theological Understanding</a:t>
            </a:r>
          </a:p>
        </p:txBody>
      </p:sp>
    </p:spTree>
    <p:extLst>
      <p:ext uri="{BB962C8B-B14F-4D97-AF65-F5344CB8AC3E}">
        <p14:creationId xmlns:p14="http://schemas.microsoft.com/office/powerpoint/2010/main" val="290394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Requisite psychological endowments:</a:t>
            </a:r>
          </a:p>
          <a:p>
            <a:pPr marL="514350" indent="-514350">
              <a:buAutoNum type="arabicPeriod"/>
            </a:pPr>
            <a:r>
              <a:rPr lang="en-US" sz="2400" dirty="0"/>
              <a:t>Cognitive</a:t>
            </a:r>
          </a:p>
          <a:p>
            <a:pPr marL="457200" lvl="1" indent="0">
              <a:buNone/>
            </a:pPr>
            <a:r>
              <a:rPr lang="en-US" dirty="0"/>
              <a:t>(1) Knowing what is valuable and according to what priority-ranking</a:t>
            </a:r>
          </a:p>
          <a:p>
            <a:pPr marL="457200" lvl="1" indent="0">
              <a:buNone/>
            </a:pPr>
            <a:r>
              <a:rPr lang="en-US" dirty="0"/>
              <a:t>(2) Knowing how to respond appropriately</a:t>
            </a:r>
          </a:p>
          <a:p>
            <a:pPr marL="0" indent="0">
              <a:buNone/>
            </a:pPr>
            <a:endParaRPr lang="en-US" sz="2400" u="sng" dirty="0"/>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62664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Requisite psychological endowments:</a:t>
            </a:r>
          </a:p>
          <a:p>
            <a:pPr marL="514350" indent="-514350">
              <a:buAutoNum type="arabicPeriod"/>
            </a:pPr>
            <a:r>
              <a:rPr lang="en-US" sz="2400" dirty="0"/>
              <a:t>Cognitive</a:t>
            </a:r>
          </a:p>
          <a:p>
            <a:pPr marL="457200" lvl="1" indent="0">
              <a:buNone/>
            </a:pPr>
            <a:r>
              <a:rPr lang="en-US" dirty="0"/>
              <a:t>(1) Knowing what is valuable and according to what priority-ranking</a:t>
            </a:r>
          </a:p>
          <a:p>
            <a:pPr marL="457200" lvl="1" indent="0">
              <a:buNone/>
            </a:pPr>
            <a:r>
              <a:rPr lang="en-US" dirty="0"/>
              <a:t>(2) Knowing how to respond appropriately</a:t>
            </a:r>
          </a:p>
          <a:p>
            <a:pPr marL="514350" indent="-514350">
              <a:buAutoNum type="arabicPeriod"/>
            </a:pPr>
            <a:r>
              <a:rPr lang="en-US" sz="2400" dirty="0"/>
              <a:t>Affective</a:t>
            </a:r>
          </a:p>
          <a:p>
            <a:pPr marL="457200" lvl="1" indent="0">
              <a:buNone/>
            </a:pPr>
            <a:r>
              <a:rPr lang="en-US" dirty="0"/>
              <a:t>(3) Desiring so to respond and delighting in doing so</a:t>
            </a:r>
          </a:p>
          <a:p>
            <a:pPr marL="0" indent="0">
              <a:buNone/>
            </a:pPr>
            <a:endParaRPr lang="en-US" sz="2400" u="sng" dirty="0"/>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9063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Requisite psychological endowments:</a:t>
            </a:r>
          </a:p>
          <a:p>
            <a:pPr marL="514350" indent="-514350">
              <a:buAutoNum type="arabicPeriod"/>
            </a:pPr>
            <a:r>
              <a:rPr lang="en-US" sz="2400" dirty="0"/>
              <a:t>Cognitive</a:t>
            </a:r>
          </a:p>
          <a:p>
            <a:pPr marL="457200" lvl="1" indent="0">
              <a:buNone/>
            </a:pPr>
            <a:r>
              <a:rPr lang="en-US" dirty="0"/>
              <a:t>(1) Knowing what is valuable and according to what priority-ranking</a:t>
            </a:r>
          </a:p>
          <a:p>
            <a:pPr marL="457200" lvl="1" indent="0">
              <a:buNone/>
            </a:pPr>
            <a:r>
              <a:rPr lang="en-US" dirty="0"/>
              <a:t>(2) Knowing how to respond appropriately</a:t>
            </a:r>
          </a:p>
          <a:p>
            <a:pPr marL="514350" indent="-514350">
              <a:buAutoNum type="arabicPeriod"/>
            </a:pPr>
            <a:r>
              <a:rPr lang="en-US" sz="2400" dirty="0"/>
              <a:t>Affective</a:t>
            </a:r>
          </a:p>
          <a:p>
            <a:pPr marL="457200" lvl="1" indent="0">
              <a:buNone/>
            </a:pPr>
            <a:r>
              <a:rPr lang="en-US" dirty="0"/>
              <a:t>(3) Desiring so to respond and delighting in doing so</a:t>
            </a:r>
          </a:p>
          <a:p>
            <a:pPr marL="514350" indent="-514350">
              <a:buAutoNum type="arabicPeriod"/>
            </a:pPr>
            <a:r>
              <a:rPr lang="en-US" sz="2400" dirty="0"/>
              <a:t>Volitional</a:t>
            </a:r>
          </a:p>
          <a:p>
            <a:pPr marL="457200" lvl="1" indent="0">
              <a:buNone/>
            </a:pPr>
            <a:r>
              <a:rPr lang="en-US" dirty="0"/>
              <a:t>(4) Freely and consistently choosing so to respond</a:t>
            </a:r>
          </a:p>
          <a:p>
            <a:pPr marL="0" indent="0">
              <a:buNone/>
            </a:pPr>
            <a:endParaRPr lang="en-US" sz="2400" u="sng" dirty="0"/>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15601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Vertebrate Mind</a:t>
            </a:r>
          </a:p>
          <a:p>
            <a:pPr marL="0" indent="0">
              <a:buNone/>
            </a:pPr>
            <a:endParaRPr lang="en-US" b="1"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66016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Vertebrate Mind</a:t>
            </a:r>
          </a:p>
          <a:p>
            <a:pPr marL="0" indent="0">
              <a:buNone/>
            </a:pPr>
            <a:endParaRPr lang="en-US" b="1" dirty="0"/>
          </a:p>
          <a:p>
            <a:pPr marL="0" indent="0">
              <a:buNone/>
            </a:pPr>
            <a:r>
              <a:rPr lang="en-US" sz="2400" dirty="0"/>
              <a:t>C-capacities</a:t>
            </a:r>
          </a:p>
          <a:p>
            <a:pPr marL="0" indent="0">
              <a:buNone/>
            </a:pPr>
            <a:r>
              <a:rPr lang="en-US" sz="2400" dirty="0"/>
              <a:t>A-capacities</a:t>
            </a:r>
          </a:p>
          <a:p>
            <a:pPr marL="0" indent="0">
              <a:buNone/>
            </a:pPr>
            <a:r>
              <a:rPr lang="en-US" sz="2400"/>
              <a:t>V-capacities</a:t>
            </a: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02122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Vertebrate Mind</a:t>
            </a:r>
          </a:p>
          <a:p>
            <a:pPr marL="0" indent="0">
              <a:buNone/>
            </a:pPr>
            <a:endParaRPr lang="en-US" b="1" dirty="0"/>
          </a:p>
          <a:p>
            <a:pPr marL="0" indent="0">
              <a:buNone/>
            </a:pPr>
            <a:r>
              <a:rPr lang="en-US" sz="2400" dirty="0"/>
              <a:t>C-capacities: sensation</a:t>
            </a:r>
          </a:p>
          <a:p>
            <a:pPr marL="0" indent="0">
              <a:buNone/>
            </a:pPr>
            <a:r>
              <a:rPr lang="en-US" sz="2400" dirty="0"/>
              <a:t>A-capacities</a:t>
            </a:r>
          </a:p>
          <a:p>
            <a:pPr marL="0" indent="0">
              <a:buNone/>
            </a:pPr>
            <a:r>
              <a:rPr lang="en-US" sz="2400" dirty="0"/>
              <a:t>V-capacities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73599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Vertebrate Mind</a:t>
            </a:r>
          </a:p>
          <a:p>
            <a:pPr marL="0" indent="0">
              <a:buNone/>
            </a:pPr>
            <a:endParaRPr lang="en-US" b="1" dirty="0"/>
          </a:p>
          <a:p>
            <a:pPr marL="0" indent="0">
              <a:buNone/>
            </a:pPr>
            <a:r>
              <a:rPr lang="en-US" sz="2400" dirty="0"/>
              <a:t>C-capacities: sensation </a:t>
            </a:r>
          </a:p>
          <a:p>
            <a:pPr marL="0" indent="0">
              <a:buNone/>
            </a:pPr>
            <a:r>
              <a:rPr lang="en-US" sz="2400" dirty="0"/>
              <a:t>A-capacities: primary emotions—hunger, thirst, pain, fear</a:t>
            </a:r>
          </a:p>
          <a:p>
            <a:pPr marL="0" indent="0">
              <a:buNone/>
            </a:pPr>
            <a:r>
              <a:rPr lang="en-US" sz="2400" dirty="0"/>
              <a:t>V-capacities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63018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Vertebrate Mind</a:t>
            </a:r>
          </a:p>
          <a:p>
            <a:pPr marL="0" indent="0">
              <a:buNone/>
            </a:pPr>
            <a:endParaRPr lang="en-US" b="1" dirty="0"/>
          </a:p>
          <a:p>
            <a:pPr marL="0" indent="0">
              <a:buNone/>
            </a:pPr>
            <a:r>
              <a:rPr lang="en-US" sz="2400" dirty="0"/>
              <a:t>C-capacities: sensation</a:t>
            </a:r>
          </a:p>
          <a:p>
            <a:pPr marL="0" indent="0">
              <a:buNone/>
            </a:pPr>
            <a:r>
              <a:rPr lang="en-US" sz="2400" dirty="0"/>
              <a:t>A-capacities: primary emotions—hunger, thirst, pain, fear</a:t>
            </a:r>
          </a:p>
          <a:p>
            <a:pPr marL="0" indent="0">
              <a:buNone/>
            </a:pPr>
            <a:r>
              <a:rPr lang="en-US" sz="2400" dirty="0"/>
              <a:t>V-capacities: production of adaptive behaviors</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81058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Vertebrate Mind</a:t>
            </a:r>
          </a:p>
          <a:p>
            <a:pPr marL="0" indent="0">
              <a:buNone/>
            </a:pPr>
            <a:endParaRPr lang="en-US" b="1" dirty="0"/>
          </a:p>
          <a:p>
            <a:pPr marL="0" indent="0">
              <a:buNone/>
            </a:pPr>
            <a:r>
              <a:rPr lang="en-US" sz="2400" dirty="0"/>
              <a:t>C-capacities: sensation</a:t>
            </a:r>
          </a:p>
          <a:p>
            <a:pPr marL="0" indent="0">
              <a:buNone/>
            </a:pPr>
            <a:r>
              <a:rPr lang="en-US" sz="2400" dirty="0"/>
              <a:t>A-capacities: primary emotions—hunger, thirst, pain, fear</a:t>
            </a:r>
          </a:p>
          <a:p>
            <a:pPr marL="0" indent="0">
              <a:buNone/>
            </a:pPr>
            <a:r>
              <a:rPr lang="en-US" sz="2400" dirty="0"/>
              <a:t>V-capacities: production of adaptive behaviors</a:t>
            </a:r>
          </a:p>
          <a:p>
            <a:pPr marL="0" indent="0">
              <a:buNone/>
            </a:pPr>
            <a:endParaRPr lang="en-US" sz="2400" dirty="0"/>
          </a:p>
          <a:p>
            <a:pPr marL="0" indent="0">
              <a:buNone/>
            </a:pPr>
            <a:r>
              <a:rPr lang="en-US" sz="2400" dirty="0"/>
              <a:t>= associative learning (on the basis of feedback and plasticity)</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7734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70245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320040"/>
            <a:ext cx="10816590" cy="6537960"/>
          </a:xfrm>
        </p:spPr>
        <p:txBody>
          <a:bodyPr>
            <a:noAutofit/>
          </a:bodyPr>
          <a:lstStyle/>
          <a:p>
            <a:pPr marL="0" indent="0">
              <a:buNone/>
            </a:pPr>
            <a:r>
              <a:rPr lang="en-US" sz="2400" b="1" dirty="0"/>
              <a:t>‘The Traditional View’ of Human Personhood</a:t>
            </a:r>
          </a:p>
          <a:p>
            <a:pPr marL="0" indent="0">
              <a:buNone/>
            </a:pPr>
            <a:r>
              <a:rPr lang="en-US" sz="2400" i="1" dirty="0"/>
              <a:t>Metaphysical dimension:</a:t>
            </a:r>
            <a:endParaRPr lang="en-US" sz="2400" dirty="0"/>
          </a:p>
          <a:p>
            <a:pPr marL="0" indent="0">
              <a:buNone/>
            </a:pPr>
            <a:r>
              <a:rPr lang="en-US" sz="2400" dirty="0"/>
              <a:t>Humans, because rational, are as different from all animals as all animals are from plants. </a:t>
            </a:r>
          </a:p>
          <a:p>
            <a:pPr marL="0" indent="0">
              <a:buNone/>
            </a:pPr>
            <a:r>
              <a:rPr lang="en-US" sz="2400" i="1" dirty="0"/>
              <a:t>Moral dimension</a:t>
            </a:r>
            <a:r>
              <a:rPr lang="en-US" sz="2400" dirty="0"/>
              <a:t>: </a:t>
            </a:r>
          </a:p>
          <a:p>
            <a:pPr marL="0" indent="0">
              <a:buNone/>
            </a:pPr>
            <a:r>
              <a:rPr lang="en-US" sz="2400" dirty="0"/>
              <a:t>Humans, in virtue of this difference in kind, enjoy a fundamental difference in moral status. </a:t>
            </a:r>
            <a:endParaRPr lang="en-US" dirty="0"/>
          </a:p>
        </p:txBody>
      </p:sp>
    </p:spTree>
    <p:extLst>
      <p:ext uri="{BB962C8B-B14F-4D97-AF65-F5344CB8AC3E}">
        <p14:creationId xmlns:p14="http://schemas.microsoft.com/office/powerpoint/2010/main" val="2779125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457200" lvl="1" indent="0">
              <a:buNone/>
            </a:pPr>
            <a:r>
              <a:rPr lang="en-US" i="1" dirty="0"/>
              <a:t>sensation </a:t>
            </a:r>
            <a:r>
              <a:rPr lang="en-US" i="1" dirty="0">
                <a:sym typeface="Wingdings" pitchFamily="2" charset="2"/>
              </a:rPr>
              <a:t> perception</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88195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457200" lvl="1" indent="0">
              <a:buNone/>
            </a:pPr>
            <a:r>
              <a:rPr lang="en-US" i="1" dirty="0"/>
              <a:t>sensation </a:t>
            </a:r>
            <a:r>
              <a:rPr lang="en-US" i="1" dirty="0">
                <a:sym typeface="Wingdings" pitchFamily="2" charset="2"/>
              </a:rPr>
              <a:t> perception</a:t>
            </a:r>
          </a:p>
          <a:p>
            <a:pPr marL="0" indent="0">
              <a:buNone/>
            </a:pPr>
            <a:r>
              <a:rPr lang="en-US" sz="2400" dirty="0">
                <a:sym typeface="Wingdings" pitchFamily="2" charset="2"/>
              </a:rPr>
              <a:t>	‘Core cognition’: concepts </a:t>
            </a:r>
            <a:r>
              <a:rPr lang="en-US" sz="2400" i="1" dirty="0">
                <a:sym typeface="Wingdings" pitchFamily="2" charset="2"/>
              </a:rPr>
              <a:t>object</a:t>
            </a:r>
            <a:r>
              <a:rPr lang="en-US" sz="2400" dirty="0">
                <a:sym typeface="Wingdings" pitchFamily="2" charset="2"/>
              </a:rPr>
              <a:t>, </a:t>
            </a:r>
            <a:r>
              <a:rPr lang="en-US" sz="2400" i="1" dirty="0">
                <a:sym typeface="Wingdings" pitchFamily="2" charset="2"/>
              </a:rPr>
              <a:t>quantity</a:t>
            </a:r>
            <a:r>
              <a:rPr lang="en-US" sz="2400" dirty="0">
                <a:sym typeface="Wingdings" pitchFamily="2" charset="2"/>
              </a:rPr>
              <a:t>, </a:t>
            </a:r>
            <a:r>
              <a:rPr lang="en-US" sz="2400" i="1" dirty="0">
                <a:sym typeface="Wingdings" pitchFamily="2" charset="2"/>
              </a:rPr>
              <a:t>space</a:t>
            </a:r>
            <a:r>
              <a:rPr lang="en-US" sz="2400" dirty="0">
                <a:sym typeface="Wingdings" pitchFamily="2" charset="2"/>
              </a:rPr>
              <a:t>, </a:t>
            </a:r>
            <a:r>
              <a:rPr lang="en-US" sz="2400" i="1" dirty="0">
                <a:sym typeface="Wingdings" pitchFamily="2" charset="2"/>
              </a:rPr>
              <a:t>cause</a:t>
            </a:r>
            <a:r>
              <a:rPr lang="en-US" sz="2400" dirty="0">
                <a:sym typeface="Wingdings" pitchFamily="2" charset="2"/>
              </a:rPr>
              <a:t>, and </a:t>
            </a:r>
            <a:r>
              <a:rPr lang="en-US" sz="2400" i="1" dirty="0">
                <a:sym typeface="Wingdings" pitchFamily="2" charset="2"/>
              </a:rPr>
              <a:t>agent</a:t>
            </a:r>
            <a:r>
              <a:rPr lang="en-US" sz="2400" dirty="0">
                <a:sym typeface="Wingdings" pitchFamily="2" charset="2"/>
              </a:rPr>
              <a:t> </a:t>
            </a:r>
            <a:endParaRPr lang="en-US" sz="2400" dirty="0"/>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13071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457200" lvl="1" indent="0">
              <a:buNone/>
            </a:pPr>
            <a:r>
              <a:rPr lang="en-US" i="1" dirty="0"/>
              <a:t>sensation </a:t>
            </a:r>
            <a:r>
              <a:rPr lang="en-US" i="1" dirty="0">
                <a:sym typeface="Wingdings" pitchFamily="2" charset="2"/>
              </a:rPr>
              <a:t> perception</a:t>
            </a:r>
          </a:p>
          <a:p>
            <a:pPr marL="0" indent="0">
              <a:buNone/>
            </a:pPr>
            <a:r>
              <a:rPr lang="en-US" sz="2400" dirty="0">
                <a:sym typeface="Wingdings" pitchFamily="2" charset="2"/>
              </a:rPr>
              <a:t>	‘Core cognition’: concepts </a:t>
            </a:r>
            <a:r>
              <a:rPr lang="en-US" sz="2400" i="1" dirty="0">
                <a:sym typeface="Wingdings" pitchFamily="2" charset="2"/>
              </a:rPr>
              <a:t>object</a:t>
            </a:r>
            <a:r>
              <a:rPr lang="en-US" sz="2400" dirty="0">
                <a:sym typeface="Wingdings" pitchFamily="2" charset="2"/>
              </a:rPr>
              <a:t>, </a:t>
            </a:r>
            <a:r>
              <a:rPr lang="en-US" sz="2400" i="1" dirty="0">
                <a:sym typeface="Wingdings" pitchFamily="2" charset="2"/>
              </a:rPr>
              <a:t>quantity</a:t>
            </a:r>
            <a:r>
              <a:rPr lang="en-US" sz="2400" dirty="0">
                <a:sym typeface="Wingdings" pitchFamily="2" charset="2"/>
              </a:rPr>
              <a:t>, </a:t>
            </a:r>
            <a:r>
              <a:rPr lang="en-US" sz="2400" i="1" dirty="0">
                <a:sym typeface="Wingdings" pitchFamily="2" charset="2"/>
              </a:rPr>
              <a:t>space</a:t>
            </a:r>
            <a:r>
              <a:rPr lang="en-US" sz="2400" dirty="0">
                <a:sym typeface="Wingdings" pitchFamily="2" charset="2"/>
              </a:rPr>
              <a:t>, </a:t>
            </a:r>
            <a:r>
              <a:rPr lang="en-US" sz="2400" i="1" dirty="0">
                <a:sym typeface="Wingdings" pitchFamily="2" charset="2"/>
              </a:rPr>
              <a:t>cause</a:t>
            </a:r>
            <a:r>
              <a:rPr lang="en-US" sz="2400" dirty="0">
                <a:sym typeface="Wingdings" pitchFamily="2" charset="2"/>
              </a:rPr>
              <a:t>, and </a:t>
            </a:r>
            <a:r>
              <a:rPr lang="en-US" sz="2400" i="1" dirty="0">
                <a:sym typeface="Wingdings" pitchFamily="2" charset="2"/>
              </a:rPr>
              <a:t>agent</a:t>
            </a:r>
            <a:r>
              <a:rPr lang="en-US" sz="2400" dirty="0">
                <a:sym typeface="Wingdings" pitchFamily="2" charset="2"/>
              </a:rPr>
              <a:t> </a:t>
            </a:r>
            <a:endParaRPr lang="en-US" sz="2400" dirty="0"/>
          </a:p>
          <a:p>
            <a:pPr marL="457200" lvl="1" indent="0">
              <a:buNone/>
            </a:pPr>
            <a:r>
              <a:rPr lang="en-US" i="1" dirty="0"/>
              <a:t>working memory</a:t>
            </a:r>
          </a:p>
          <a:p>
            <a:pPr marL="457200" lvl="1" indent="0">
              <a:buNone/>
            </a:pPr>
            <a:r>
              <a:rPr lang="en-US" i="1" dirty="0"/>
              <a:t>cognitive flexibility</a:t>
            </a: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27674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457200" lvl="1" indent="0">
              <a:buNone/>
            </a:pPr>
            <a:r>
              <a:rPr lang="en-US" i="1" dirty="0"/>
              <a:t>sensation </a:t>
            </a:r>
            <a:r>
              <a:rPr lang="en-US" i="1" dirty="0">
                <a:sym typeface="Wingdings" pitchFamily="2" charset="2"/>
              </a:rPr>
              <a:t> perception</a:t>
            </a:r>
          </a:p>
          <a:p>
            <a:pPr marL="0" indent="0">
              <a:buNone/>
            </a:pPr>
            <a:r>
              <a:rPr lang="en-US" sz="2400" dirty="0">
                <a:sym typeface="Wingdings" pitchFamily="2" charset="2"/>
              </a:rPr>
              <a:t>	‘Core cognition’: concepts </a:t>
            </a:r>
            <a:r>
              <a:rPr lang="en-US" sz="2400" i="1" dirty="0">
                <a:sym typeface="Wingdings" pitchFamily="2" charset="2"/>
              </a:rPr>
              <a:t>object</a:t>
            </a:r>
            <a:r>
              <a:rPr lang="en-US" sz="2400" dirty="0">
                <a:sym typeface="Wingdings" pitchFamily="2" charset="2"/>
              </a:rPr>
              <a:t>, </a:t>
            </a:r>
            <a:r>
              <a:rPr lang="en-US" sz="2400" i="1" dirty="0">
                <a:sym typeface="Wingdings" pitchFamily="2" charset="2"/>
              </a:rPr>
              <a:t>quantity</a:t>
            </a:r>
            <a:r>
              <a:rPr lang="en-US" sz="2400" dirty="0">
                <a:sym typeface="Wingdings" pitchFamily="2" charset="2"/>
              </a:rPr>
              <a:t>, </a:t>
            </a:r>
            <a:r>
              <a:rPr lang="en-US" sz="2400" i="1" dirty="0">
                <a:sym typeface="Wingdings" pitchFamily="2" charset="2"/>
              </a:rPr>
              <a:t>space</a:t>
            </a:r>
            <a:r>
              <a:rPr lang="en-US" sz="2400" dirty="0">
                <a:sym typeface="Wingdings" pitchFamily="2" charset="2"/>
              </a:rPr>
              <a:t>, </a:t>
            </a:r>
            <a:r>
              <a:rPr lang="en-US" sz="2400" i="1" dirty="0">
                <a:sym typeface="Wingdings" pitchFamily="2" charset="2"/>
              </a:rPr>
              <a:t>cause</a:t>
            </a:r>
            <a:r>
              <a:rPr lang="en-US" sz="2400" dirty="0">
                <a:sym typeface="Wingdings" pitchFamily="2" charset="2"/>
              </a:rPr>
              <a:t>, and </a:t>
            </a:r>
            <a:r>
              <a:rPr lang="en-US" sz="2400" i="1" dirty="0">
                <a:sym typeface="Wingdings" pitchFamily="2" charset="2"/>
              </a:rPr>
              <a:t>agent</a:t>
            </a:r>
            <a:r>
              <a:rPr lang="en-US" sz="2400" dirty="0">
                <a:sym typeface="Wingdings" pitchFamily="2" charset="2"/>
              </a:rPr>
              <a:t> </a:t>
            </a:r>
            <a:endParaRPr lang="en-US" sz="2400" dirty="0"/>
          </a:p>
          <a:p>
            <a:pPr marL="457200" lvl="1" indent="0">
              <a:buNone/>
            </a:pPr>
            <a:r>
              <a:rPr lang="en-US" i="1" dirty="0"/>
              <a:t>working memory</a:t>
            </a:r>
            <a:r>
              <a:rPr lang="en-US" dirty="0"/>
              <a:t>: the ability to hold information in mind and manipulate it </a:t>
            </a:r>
          </a:p>
          <a:p>
            <a:pPr marL="457200" lvl="1" indent="0">
              <a:buNone/>
            </a:pPr>
            <a:r>
              <a:rPr lang="en-US" i="1" dirty="0"/>
              <a:t>cognitive flexibility</a:t>
            </a:r>
            <a:r>
              <a:rPr lang="en-US" dirty="0"/>
              <a:t>: the ability to consider alternative possibilities</a:t>
            </a:r>
            <a:r>
              <a:rPr lang="en-US" dirty="0">
                <a:effectLst/>
              </a:rPr>
              <a:t> </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95306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457200" lvl="1" indent="0">
              <a:buNone/>
            </a:pPr>
            <a:r>
              <a:rPr lang="en-US" i="1" dirty="0"/>
              <a:t>sensation </a:t>
            </a:r>
            <a:r>
              <a:rPr lang="en-US" i="1" dirty="0">
                <a:sym typeface="Wingdings" pitchFamily="2" charset="2"/>
              </a:rPr>
              <a:t> perception</a:t>
            </a:r>
          </a:p>
          <a:p>
            <a:pPr marL="0" indent="0">
              <a:buNone/>
            </a:pPr>
            <a:r>
              <a:rPr lang="en-US" sz="2400" dirty="0">
                <a:sym typeface="Wingdings" pitchFamily="2" charset="2"/>
              </a:rPr>
              <a:t>	‘Core cognition’: concepts </a:t>
            </a:r>
            <a:r>
              <a:rPr lang="en-US" sz="2400" i="1" dirty="0">
                <a:sym typeface="Wingdings" pitchFamily="2" charset="2"/>
              </a:rPr>
              <a:t>object</a:t>
            </a:r>
            <a:r>
              <a:rPr lang="en-US" sz="2400" dirty="0">
                <a:sym typeface="Wingdings" pitchFamily="2" charset="2"/>
              </a:rPr>
              <a:t>, </a:t>
            </a:r>
            <a:r>
              <a:rPr lang="en-US" sz="2400" i="1" dirty="0">
                <a:sym typeface="Wingdings" pitchFamily="2" charset="2"/>
              </a:rPr>
              <a:t>quantity</a:t>
            </a:r>
            <a:r>
              <a:rPr lang="en-US" sz="2400" dirty="0">
                <a:sym typeface="Wingdings" pitchFamily="2" charset="2"/>
              </a:rPr>
              <a:t>, </a:t>
            </a:r>
            <a:r>
              <a:rPr lang="en-US" sz="2400" i="1" dirty="0">
                <a:sym typeface="Wingdings" pitchFamily="2" charset="2"/>
              </a:rPr>
              <a:t>space</a:t>
            </a:r>
            <a:r>
              <a:rPr lang="en-US" sz="2400" dirty="0">
                <a:sym typeface="Wingdings" pitchFamily="2" charset="2"/>
              </a:rPr>
              <a:t>, </a:t>
            </a:r>
            <a:r>
              <a:rPr lang="en-US" sz="2400" i="1" dirty="0">
                <a:sym typeface="Wingdings" pitchFamily="2" charset="2"/>
              </a:rPr>
              <a:t>cause</a:t>
            </a:r>
            <a:r>
              <a:rPr lang="en-US" sz="2400" dirty="0">
                <a:sym typeface="Wingdings" pitchFamily="2" charset="2"/>
              </a:rPr>
              <a:t>, and </a:t>
            </a:r>
            <a:r>
              <a:rPr lang="en-US" sz="2400" i="1" dirty="0">
                <a:sym typeface="Wingdings" pitchFamily="2" charset="2"/>
              </a:rPr>
              <a:t>agent</a:t>
            </a:r>
            <a:r>
              <a:rPr lang="en-US" sz="2400" dirty="0">
                <a:sym typeface="Wingdings" pitchFamily="2" charset="2"/>
              </a:rPr>
              <a:t> </a:t>
            </a:r>
            <a:endParaRPr lang="en-US" sz="2400" dirty="0"/>
          </a:p>
          <a:p>
            <a:pPr marL="457200" lvl="1" indent="0">
              <a:buNone/>
            </a:pPr>
            <a:r>
              <a:rPr lang="en-US" i="1" dirty="0"/>
              <a:t>working memory</a:t>
            </a:r>
            <a:r>
              <a:rPr lang="en-US" dirty="0"/>
              <a:t>: the ability to hold information in mind and manipulate it</a:t>
            </a:r>
          </a:p>
          <a:p>
            <a:pPr marL="457200" lvl="1" indent="0">
              <a:buNone/>
            </a:pPr>
            <a:r>
              <a:rPr lang="en-US" i="1" dirty="0"/>
              <a:t>cognitive flexibility</a:t>
            </a:r>
            <a:r>
              <a:rPr lang="en-US" dirty="0"/>
              <a:t>: the ability to consider alternative possibilities</a:t>
            </a:r>
            <a:r>
              <a:rPr lang="en-US" dirty="0">
                <a:effectLst/>
              </a:rPr>
              <a:t> </a:t>
            </a:r>
          </a:p>
          <a:p>
            <a:pPr marL="457200" lvl="1" indent="0">
              <a:buNone/>
            </a:pPr>
            <a:r>
              <a:rPr lang="en-US" dirty="0"/>
              <a:t>= rudimentary intelligence</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32943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457200" lvl="1" indent="0">
              <a:buNone/>
            </a:pPr>
            <a:r>
              <a:rPr lang="en-US" i="1" dirty="0"/>
              <a:t>sensation </a:t>
            </a:r>
            <a:r>
              <a:rPr lang="en-US" i="1" dirty="0">
                <a:sym typeface="Wingdings" pitchFamily="2" charset="2"/>
              </a:rPr>
              <a:t> perception</a:t>
            </a:r>
          </a:p>
          <a:p>
            <a:pPr marL="0" indent="0">
              <a:buNone/>
            </a:pPr>
            <a:r>
              <a:rPr lang="en-US" sz="2400" dirty="0">
                <a:sym typeface="Wingdings" pitchFamily="2" charset="2"/>
              </a:rPr>
              <a:t>	‘Core cognition’: concepts </a:t>
            </a:r>
            <a:r>
              <a:rPr lang="en-US" sz="2400" i="1" dirty="0">
                <a:sym typeface="Wingdings" pitchFamily="2" charset="2"/>
              </a:rPr>
              <a:t>object</a:t>
            </a:r>
            <a:r>
              <a:rPr lang="en-US" sz="2400" dirty="0">
                <a:sym typeface="Wingdings" pitchFamily="2" charset="2"/>
              </a:rPr>
              <a:t>, </a:t>
            </a:r>
            <a:r>
              <a:rPr lang="en-US" sz="2400" i="1" dirty="0">
                <a:sym typeface="Wingdings" pitchFamily="2" charset="2"/>
              </a:rPr>
              <a:t>quantity</a:t>
            </a:r>
            <a:r>
              <a:rPr lang="en-US" sz="2400" dirty="0">
                <a:sym typeface="Wingdings" pitchFamily="2" charset="2"/>
              </a:rPr>
              <a:t>, </a:t>
            </a:r>
            <a:r>
              <a:rPr lang="en-US" sz="2400" i="1" dirty="0">
                <a:sym typeface="Wingdings" pitchFamily="2" charset="2"/>
              </a:rPr>
              <a:t>space</a:t>
            </a:r>
            <a:r>
              <a:rPr lang="en-US" sz="2400" dirty="0">
                <a:sym typeface="Wingdings" pitchFamily="2" charset="2"/>
              </a:rPr>
              <a:t>, </a:t>
            </a:r>
            <a:r>
              <a:rPr lang="en-US" sz="2400" i="1" dirty="0">
                <a:sym typeface="Wingdings" pitchFamily="2" charset="2"/>
              </a:rPr>
              <a:t>cause</a:t>
            </a:r>
            <a:r>
              <a:rPr lang="en-US" sz="2400" dirty="0">
                <a:sym typeface="Wingdings" pitchFamily="2" charset="2"/>
              </a:rPr>
              <a:t>, and </a:t>
            </a:r>
            <a:r>
              <a:rPr lang="en-US" sz="2400" i="1" dirty="0">
                <a:sym typeface="Wingdings" pitchFamily="2" charset="2"/>
              </a:rPr>
              <a:t>agent</a:t>
            </a:r>
            <a:r>
              <a:rPr lang="en-US" sz="2400" dirty="0">
                <a:sym typeface="Wingdings" pitchFamily="2" charset="2"/>
              </a:rPr>
              <a:t> </a:t>
            </a:r>
            <a:endParaRPr lang="en-US" sz="2400" dirty="0"/>
          </a:p>
          <a:p>
            <a:pPr marL="457200" lvl="1" indent="0">
              <a:buNone/>
            </a:pPr>
            <a:r>
              <a:rPr lang="en-US" i="1" dirty="0"/>
              <a:t>working memory</a:t>
            </a:r>
            <a:r>
              <a:rPr lang="en-US" dirty="0"/>
              <a:t>: the ability to hold information in mind and manipulate it. </a:t>
            </a:r>
          </a:p>
          <a:p>
            <a:pPr marL="457200" lvl="1" indent="0">
              <a:buNone/>
            </a:pPr>
            <a:r>
              <a:rPr lang="en-US" i="1" dirty="0"/>
              <a:t>cognitive flexibility</a:t>
            </a:r>
            <a:r>
              <a:rPr lang="en-US" dirty="0"/>
              <a:t>: the ability to consider alternative possibilities</a:t>
            </a:r>
            <a:r>
              <a:rPr lang="en-US" dirty="0">
                <a:effectLst/>
              </a:rPr>
              <a:t> </a:t>
            </a:r>
          </a:p>
          <a:p>
            <a:pPr marL="457200" lvl="1" indent="0">
              <a:buNone/>
            </a:pPr>
            <a:r>
              <a:rPr lang="en-US" dirty="0"/>
              <a:t>= rudimentary intelligence</a:t>
            </a:r>
          </a:p>
          <a:p>
            <a:pPr marL="0" indent="0">
              <a:buNone/>
            </a:pPr>
            <a:r>
              <a:rPr lang="en-US" sz="2400" dirty="0"/>
              <a:t>Upgrades to A-capacities: </a:t>
            </a:r>
          </a:p>
          <a:p>
            <a:pPr marL="457200" lvl="1" indent="0">
              <a:buNone/>
            </a:pPr>
            <a:r>
              <a:rPr lang="en-US" i="1" dirty="0"/>
              <a:t>secondary emotions</a:t>
            </a:r>
            <a:r>
              <a:rPr lang="en-US" dirty="0"/>
              <a:t>: grief, fear, empathy</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4905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Mammalian Mind</a:t>
            </a:r>
          </a:p>
          <a:p>
            <a:pPr marL="0" indent="0">
              <a:buNone/>
            </a:pPr>
            <a:endParaRPr lang="en-US" b="1" dirty="0"/>
          </a:p>
          <a:p>
            <a:pPr marL="0" indent="0">
              <a:buNone/>
            </a:pPr>
            <a:r>
              <a:rPr lang="en-US" sz="2400" dirty="0"/>
              <a:t>Upgrades to C-capacities:</a:t>
            </a:r>
          </a:p>
          <a:p>
            <a:pPr marL="457200" lvl="1" indent="0">
              <a:buNone/>
            </a:pPr>
            <a:r>
              <a:rPr lang="en-US" i="1" dirty="0"/>
              <a:t>sensation </a:t>
            </a:r>
            <a:r>
              <a:rPr lang="en-US" i="1" dirty="0">
                <a:sym typeface="Wingdings" pitchFamily="2" charset="2"/>
              </a:rPr>
              <a:t> perception</a:t>
            </a:r>
          </a:p>
          <a:p>
            <a:pPr marL="0" indent="0">
              <a:buNone/>
            </a:pPr>
            <a:r>
              <a:rPr lang="en-US" sz="2400" dirty="0">
                <a:sym typeface="Wingdings" pitchFamily="2" charset="2"/>
              </a:rPr>
              <a:t>	‘Core cognition’: concepts </a:t>
            </a:r>
            <a:r>
              <a:rPr lang="en-US" sz="2400" i="1" dirty="0">
                <a:sym typeface="Wingdings" pitchFamily="2" charset="2"/>
              </a:rPr>
              <a:t>object</a:t>
            </a:r>
            <a:r>
              <a:rPr lang="en-US" sz="2400" dirty="0">
                <a:sym typeface="Wingdings" pitchFamily="2" charset="2"/>
              </a:rPr>
              <a:t>, </a:t>
            </a:r>
            <a:r>
              <a:rPr lang="en-US" sz="2400" i="1" dirty="0">
                <a:sym typeface="Wingdings" pitchFamily="2" charset="2"/>
              </a:rPr>
              <a:t>quantity</a:t>
            </a:r>
            <a:r>
              <a:rPr lang="en-US" sz="2400" dirty="0">
                <a:sym typeface="Wingdings" pitchFamily="2" charset="2"/>
              </a:rPr>
              <a:t>, </a:t>
            </a:r>
            <a:r>
              <a:rPr lang="en-US" sz="2400" i="1" dirty="0">
                <a:sym typeface="Wingdings" pitchFamily="2" charset="2"/>
              </a:rPr>
              <a:t>space</a:t>
            </a:r>
            <a:r>
              <a:rPr lang="en-US" sz="2400" dirty="0">
                <a:sym typeface="Wingdings" pitchFamily="2" charset="2"/>
              </a:rPr>
              <a:t>, </a:t>
            </a:r>
            <a:r>
              <a:rPr lang="en-US" sz="2400" i="1" dirty="0">
                <a:sym typeface="Wingdings" pitchFamily="2" charset="2"/>
              </a:rPr>
              <a:t>cause</a:t>
            </a:r>
            <a:r>
              <a:rPr lang="en-US" sz="2400" dirty="0">
                <a:sym typeface="Wingdings" pitchFamily="2" charset="2"/>
              </a:rPr>
              <a:t>, and </a:t>
            </a:r>
            <a:r>
              <a:rPr lang="en-US" sz="2400" i="1" dirty="0">
                <a:sym typeface="Wingdings" pitchFamily="2" charset="2"/>
              </a:rPr>
              <a:t>agent</a:t>
            </a:r>
            <a:r>
              <a:rPr lang="en-US" sz="2400" dirty="0">
                <a:sym typeface="Wingdings" pitchFamily="2" charset="2"/>
              </a:rPr>
              <a:t> </a:t>
            </a:r>
            <a:endParaRPr lang="en-US" sz="2400" dirty="0"/>
          </a:p>
          <a:p>
            <a:pPr marL="457200" lvl="1" indent="0">
              <a:buNone/>
            </a:pPr>
            <a:r>
              <a:rPr lang="en-US" i="1" dirty="0"/>
              <a:t>working memory</a:t>
            </a:r>
            <a:r>
              <a:rPr lang="en-US" dirty="0"/>
              <a:t>: the ability to hold information in mind and manipulate it. </a:t>
            </a:r>
          </a:p>
          <a:p>
            <a:pPr marL="457200" lvl="1" indent="0">
              <a:buNone/>
            </a:pPr>
            <a:r>
              <a:rPr lang="en-US" i="1" dirty="0"/>
              <a:t>cognitive flexibility</a:t>
            </a:r>
            <a:r>
              <a:rPr lang="en-US" dirty="0"/>
              <a:t>: the ability to consider alternative possibilities</a:t>
            </a:r>
            <a:r>
              <a:rPr lang="en-US" dirty="0">
                <a:effectLst/>
              </a:rPr>
              <a:t> </a:t>
            </a:r>
          </a:p>
          <a:p>
            <a:pPr marL="457200" lvl="1" indent="0">
              <a:buNone/>
            </a:pPr>
            <a:r>
              <a:rPr lang="en-US" dirty="0"/>
              <a:t>= rudimentary intelligence</a:t>
            </a:r>
          </a:p>
          <a:p>
            <a:pPr marL="0" indent="0">
              <a:buNone/>
            </a:pPr>
            <a:r>
              <a:rPr lang="en-US" sz="2400" dirty="0"/>
              <a:t>Upgrades to A-capacities: </a:t>
            </a:r>
          </a:p>
          <a:p>
            <a:pPr marL="457200" lvl="1" indent="0">
              <a:buNone/>
            </a:pPr>
            <a:r>
              <a:rPr lang="en-US" i="1" dirty="0"/>
              <a:t>secondary emotions</a:t>
            </a:r>
            <a:r>
              <a:rPr lang="en-US" dirty="0"/>
              <a:t>: grief, fear, empathy</a:t>
            </a:r>
          </a:p>
          <a:p>
            <a:pPr marL="0" indent="0">
              <a:buNone/>
            </a:pPr>
            <a:r>
              <a:rPr lang="en-US" sz="2400" dirty="0"/>
              <a:t>Upgrades to V-capacities:</a:t>
            </a:r>
          </a:p>
          <a:p>
            <a:pPr marL="457200" lvl="1" indent="0">
              <a:buNone/>
            </a:pPr>
            <a:r>
              <a:rPr lang="en-US" i="1" dirty="0"/>
              <a:t>inhibitory control</a:t>
            </a: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9151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i="1" dirty="0"/>
              <a:t>2. Amplification Stage</a:t>
            </a:r>
          </a:p>
          <a:p>
            <a:pPr marL="0" indent="0">
              <a:buNone/>
            </a:pPr>
            <a:r>
              <a:rPr lang="en-US" sz="2400" i="1" dirty="0"/>
              <a:t>3. Additive Stage</a:t>
            </a:r>
          </a:p>
          <a:p>
            <a:pPr marL="0" indent="0">
              <a:buNone/>
            </a:pPr>
            <a:r>
              <a:rPr lang="en-US" sz="2400" i="1" dirty="0"/>
              <a:t>4. Transformative Stage</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91521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dirty="0"/>
              <a:t>C-capacities: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51863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dirty="0"/>
              <a:t>C-capacities: </a:t>
            </a:r>
          </a:p>
          <a:p>
            <a:pPr marL="0" indent="0">
              <a:buNone/>
            </a:pPr>
            <a:r>
              <a:rPr lang="en-US" sz="2400" dirty="0"/>
              <a:t>increases in cognitive flexibility (esp. mental time travel)</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8792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320040"/>
            <a:ext cx="10816590" cy="6537960"/>
          </a:xfrm>
        </p:spPr>
        <p:txBody>
          <a:bodyPr>
            <a:noAutofit/>
          </a:bodyPr>
          <a:lstStyle/>
          <a:p>
            <a:pPr marL="0" indent="0">
              <a:buNone/>
            </a:pPr>
            <a:r>
              <a:rPr lang="en-US" sz="2400" b="1" dirty="0"/>
              <a:t>‘The Traditional View’ of Personhood</a:t>
            </a:r>
          </a:p>
          <a:p>
            <a:pPr marL="0" indent="0">
              <a:buNone/>
            </a:pPr>
            <a:r>
              <a:rPr lang="en-US" sz="2400" i="1" dirty="0"/>
              <a:t>Metaphysical dimension:</a:t>
            </a:r>
            <a:endParaRPr lang="en-US" sz="2400" dirty="0"/>
          </a:p>
          <a:p>
            <a:pPr marL="0" indent="0">
              <a:buNone/>
            </a:pPr>
            <a:r>
              <a:rPr lang="en-US" sz="2400" dirty="0"/>
              <a:t>Humans, because rational, are as different from all animals as all animals are from plants. </a:t>
            </a:r>
          </a:p>
          <a:p>
            <a:pPr marL="0" indent="0">
              <a:buNone/>
            </a:pPr>
            <a:r>
              <a:rPr lang="en-US" sz="2400" i="1" dirty="0"/>
              <a:t>Moral dimension</a:t>
            </a:r>
            <a:r>
              <a:rPr lang="en-US" sz="2400" dirty="0"/>
              <a:t>: </a:t>
            </a:r>
          </a:p>
          <a:p>
            <a:pPr marL="0" indent="0">
              <a:buNone/>
            </a:pPr>
            <a:r>
              <a:rPr lang="en-US" sz="2400" dirty="0"/>
              <a:t>Humans, in virtue of this difference in kind, enjoy a fundamental difference in moral status. </a:t>
            </a:r>
          </a:p>
          <a:p>
            <a:pPr marL="0" indent="0">
              <a:buNone/>
            </a:pPr>
            <a:endParaRPr lang="en-US" sz="2400" dirty="0"/>
          </a:p>
          <a:p>
            <a:pPr marL="0" indent="0">
              <a:buNone/>
            </a:pPr>
            <a:r>
              <a:rPr lang="en-US" sz="2400" dirty="0"/>
              <a:t>“There</a:t>
            </a:r>
            <a:r>
              <a:rPr lang="en-US" sz="2400" i="1" dirty="0"/>
              <a:t> </a:t>
            </a:r>
            <a:r>
              <a:rPr lang="en-US" sz="2400" dirty="0"/>
              <a:t>can be no doubt that the difference between the mind of the lowest man and that of the highest animal is immense…Nevertheless the difference…certainly is one of degree and not of kind.” </a:t>
            </a:r>
          </a:p>
          <a:p>
            <a:pPr marL="0" indent="0">
              <a:buNone/>
            </a:pPr>
            <a:r>
              <a:rPr lang="en-US" sz="2400" dirty="0"/>
              <a:t>	Charles Darwin, </a:t>
            </a:r>
            <a:r>
              <a:rPr lang="en-US" sz="2400" i="1" dirty="0"/>
              <a:t>The Descent of Man, And Selection in Relation to Sex</a:t>
            </a:r>
          </a:p>
        </p:txBody>
      </p:sp>
    </p:spTree>
    <p:extLst>
      <p:ext uri="{BB962C8B-B14F-4D97-AF65-F5344CB8AC3E}">
        <p14:creationId xmlns:p14="http://schemas.microsoft.com/office/powerpoint/2010/main" val="1459232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dirty="0"/>
              <a:t>C-capacities: </a:t>
            </a:r>
          </a:p>
          <a:p>
            <a:pPr marL="0" indent="0">
              <a:buNone/>
            </a:pPr>
            <a:r>
              <a:rPr lang="en-US" sz="2400" dirty="0"/>
              <a:t>increases in cognitive flexibility (esp. mental time travel)</a:t>
            </a:r>
          </a:p>
          <a:p>
            <a:pPr marL="0" indent="0">
              <a:buNone/>
            </a:pPr>
            <a:r>
              <a:rPr lang="en-US" sz="2400" dirty="0"/>
              <a:t>increases in social cognition</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03444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dirty="0"/>
              <a:t>C-capacities: </a:t>
            </a:r>
          </a:p>
          <a:p>
            <a:pPr marL="0" indent="0">
              <a:buNone/>
            </a:pPr>
            <a:r>
              <a:rPr lang="en-US" sz="2400" dirty="0"/>
              <a:t>increases in cognitive flexibility (esp. mental time travel)</a:t>
            </a:r>
          </a:p>
          <a:p>
            <a:pPr marL="0" indent="0">
              <a:buNone/>
            </a:pPr>
            <a:r>
              <a:rPr lang="en-US" sz="2400" dirty="0"/>
              <a:t>increases in social cognition (esp. joint attention)</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847315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dirty="0"/>
              <a:t>C-capacities: </a:t>
            </a:r>
          </a:p>
          <a:p>
            <a:pPr marL="0" indent="0">
              <a:buNone/>
            </a:pPr>
            <a:r>
              <a:rPr lang="en-US" sz="2400" dirty="0"/>
              <a:t>increases in cognitive flexibility (esp. mental time travel)</a:t>
            </a:r>
          </a:p>
          <a:p>
            <a:pPr marL="0" indent="0">
              <a:buNone/>
            </a:pPr>
            <a:r>
              <a:rPr lang="en-US" sz="2400" dirty="0"/>
              <a:t>increases in social cognition (esp. joint attention)</a:t>
            </a:r>
          </a:p>
          <a:p>
            <a:pPr marL="0" indent="0">
              <a:buNone/>
            </a:pPr>
            <a:r>
              <a:rPr lang="en-US" sz="2400" dirty="0"/>
              <a:t>	</a:t>
            </a:r>
          </a:p>
          <a:p>
            <a:pPr marL="0" indent="0">
              <a:buNone/>
            </a:pPr>
            <a:r>
              <a:rPr lang="en-US" sz="2400" dirty="0"/>
              <a:t>A-capacities: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076703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dirty="0"/>
              <a:t>C-capacities: </a:t>
            </a:r>
          </a:p>
          <a:p>
            <a:pPr marL="0" indent="0">
              <a:buNone/>
            </a:pPr>
            <a:r>
              <a:rPr lang="en-US" sz="2400" dirty="0"/>
              <a:t>increases in cognitive flexibility (esp. mental time travel)</a:t>
            </a:r>
          </a:p>
          <a:p>
            <a:pPr marL="0" indent="0">
              <a:buNone/>
            </a:pPr>
            <a:r>
              <a:rPr lang="en-US" sz="2400" dirty="0"/>
              <a:t>increases in social cognition (esp. joint attention)</a:t>
            </a:r>
          </a:p>
          <a:p>
            <a:pPr marL="0" indent="0">
              <a:buNone/>
            </a:pPr>
            <a:endParaRPr lang="en-US" sz="2400" dirty="0"/>
          </a:p>
          <a:p>
            <a:pPr marL="0" indent="0">
              <a:buNone/>
            </a:pPr>
            <a:r>
              <a:rPr lang="en-US" sz="2400" dirty="0"/>
              <a:t>A-capacities: </a:t>
            </a:r>
          </a:p>
          <a:p>
            <a:pPr marL="0" indent="0">
              <a:buNone/>
            </a:pPr>
            <a:r>
              <a:rPr lang="en-US" sz="2400" dirty="0"/>
              <a:t>increased weighting of social emotions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48554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55202"/>
          </a:xfrm>
        </p:spPr>
        <p:txBody>
          <a:bodyPr>
            <a:normAutofit/>
          </a:bodyPr>
          <a:lstStyle/>
          <a:p>
            <a:pPr marL="0" indent="0">
              <a:buNone/>
            </a:pPr>
            <a:r>
              <a:rPr lang="en-US" b="1" dirty="0"/>
              <a:t>The Human Mind</a:t>
            </a:r>
          </a:p>
          <a:p>
            <a:pPr marL="0" indent="0">
              <a:buNone/>
            </a:pPr>
            <a:endParaRPr lang="en-US" b="1" dirty="0"/>
          </a:p>
          <a:p>
            <a:pPr marL="0" indent="0">
              <a:buNone/>
            </a:pPr>
            <a:r>
              <a:rPr lang="en-US" sz="2400" i="1" dirty="0"/>
              <a:t>1. Accumulation Stage</a:t>
            </a:r>
          </a:p>
          <a:p>
            <a:pPr marL="0" indent="0">
              <a:buNone/>
            </a:pPr>
            <a:r>
              <a:rPr lang="en-US" sz="2400" dirty="0"/>
              <a:t>C-capacities: </a:t>
            </a:r>
          </a:p>
          <a:p>
            <a:pPr marL="0" indent="0">
              <a:buNone/>
            </a:pPr>
            <a:r>
              <a:rPr lang="en-US" sz="2400" dirty="0"/>
              <a:t>increases in cognitive flexibility (esp. mental time travel)</a:t>
            </a:r>
          </a:p>
          <a:p>
            <a:pPr marL="0" indent="0">
              <a:buNone/>
            </a:pPr>
            <a:r>
              <a:rPr lang="en-US" sz="2400" dirty="0"/>
              <a:t>increases in social cognition (esp. joint attention)</a:t>
            </a:r>
          </a:p>
          <a:p>
            <a:pPr marL="0" indent="0">
              <a:buNone/>
            </a:pPr>
            <a:endParaRPr lang="en-US" sz="2400" dirty="0"/>
          </a:p>
          <a:p>
            <a:pPr marL="0" indent="0">
              <a:buNone/>
            </a:pPr>
            <a:r>
              <a:rPr lang="en-US" sz="2400" dirty="0"/>
              <a:t>A-capacities: </a:t>
            </a:r>
          </a:p>
          <a:p>
            <a:pPr marL="0" indent="0">
              <a:buNone/>
            </a:pPr>
            <a:r>
              <a:rPr lang="en-US" sz="2400" dirty="0"/>
              <a:t>increased weighting of social emotions</a:t>
            </a:r>
          </a:p>
          <a:p>
            <a:pPr marL="0" indent="0">
              <a:buNone/>
            </a:pPr>
            <a:r>
              <a:rPr lang="en-US" sz="2400" dirty="0"/>
              <a:t>= propensity for communication → </a:t>
            </a:r>
            <a:r>
              <a:rPr lang="en-US" sz="2400" i="1" dirty="0"/>
              <a:t>symbolic language</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45191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endParaRPr lang="en-US" sz="2400" dirty="0"/>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042770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C-capacities:</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021551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C-capacities:</a:t>
            </a:r>
          </a:p>
          <a:p>
            <a:pPr marL="0" indent="0">
              <a:buNone/>
            </a:pPr>
            <a:r>
              <a:rPr lang="en-US" sz="2400" dirty="0"/>
              <a:t>Feedback loop among:</a:t>
            </a:r>
          </a:p>
          <a:p>
            <a:pPr marL="457200" indent="-457200">
              <a:buAutoNum type="alphaLcParenBoth"/>
            </a:pPr>
            <a:r>
              <a:rPr lang="en-US" sz="2400" dirty="0"/>
              <a:t>Social cognition</a:t>
            </a:r>
          </a:p>
          <a:p>
            <a:pPr marL="457200" indent="-457200">
              <a:buAutoNum type="alphaLcParenBoth"/>
            </a:pPr>
            <a:r>
              <a:rPr lang="en-US" sz="2400" dirty="0"/>
              <a:t>Language use</a:t>
            </a:r>
          </a:p>
          <a:p>
            <a:pPr marL="457200" indent="-457200">
              <a:buAutoNum type="alphaLcParenBoth"/>
            </a:pPr>
            <a:r>
              <a:rPr lang="en-US" sz="2400" dirty="0"/>
              <a:t>Concept-acquisition</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90889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1373436"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C-capacities:</a:t>
            </a:r>
          </a:p>
          <a:p>
            <a:pPr marL="0" indent="0">
              <a:buNone/>
            </a:pPr>
            <a:r>
              <a:rPr lang="en-US" sz="2400" dirty="0"/>
              <a:t>Feedback loop among:</a:t>
            </a:r>
          </a:p>
          <a:p>
            <a:pPr marL="457200" indent="-457200">
              <a:buAutoNum type="alphaLcParenBoth"/>
            </a:pPr>
            <a:r>
              <a:rPr lang="en-US" sz="2400" dirty="0"/>
              <a:t>Social cognition</a:t>
            </a:r>
          </a:p>
          <a:p>
            <a:pPr marL="457200" indent="-457200">
              <a:buAutoNum type="alphaLcParenBoth"/>
            </a:pPr>
            <a:r>
              <a:rPr lang="en-US" sz="2400" dirty="0"/>
              <a:t>Language use</a:t>
            </a:r>
          </a:p>
          <a:p>
            <a:pPr marL="457200" indent="-457200">
              <a:buAutoNum type="alphaLcParenBoth"/>
            </a:pPr>
            <a:r>
              <a:rPr lang="en-US" sz="2400" dirty="0"/>
              <a:t>Concept-acquisition</a:t>
            </a:r>
          </a:p>
          <a:p>
            <a:pPr marL="0" indent="0">
              <a:buNone/>
            </a:pPr>
            <a:endParaRPr lang="en-US" sz="2400" dirty="0"/>
          </a:p>
          <a:p>
            <a:pPr marL="0" indent="0">
              <a:buNone/>
            </a:pPr>
            <a:r>
              <a:rPr lang="en-US" sz="2400" dirty="0"/>
              <a:t>= Full conceptual repertoire, entre into ‘the space of reasons’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22992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A-capacities: </a:t>
            </a:r>
          </a:p>
        </p:txBody>
      </p:sp>
    </p:spTree>
    <p:extLst>
      <p:ext uri="{BB962C8B-B14F-4D97-AF65-F5344CB8AC3E}">
        <p14:creationId xmlns:p14="http://schemas.microsoft.com/office/powerpoint/2010/main" val="1581859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Plan</a:t>
            </a:r>
          </a:p>
          <a:p>
            <a:pPr marL="0" indent="0">
              <a:buNone/>
            </a:pPr>
            <a:endParaRPr lang="en-US" sz="2400" u="sng" dirty="0"/>
          </a:p>
          <a:p>
            <a:pPr marL="457200" indent="-457200">
              <a:buAutoNum type="arabicPeriod"/>
            </a:pPr>
            <a:r>
              <a:rPr lang="en-US" sz="2400" dirty="0"/>
              <a:t>The Rational Ideal</a:t>
            </a:r>
          </a:p>
          <a:p>
            <a:pPr marL="457200" indent="-457200">
              <a:buAutoNum type="arabicPeriod"/>
            </a:pPr>
            <a:r>
              <a:rPr lang="en-US" sz="2400" dirty="0"/>
              <a:t>The Vertebrate Mind</a:t>
            </a:r>
          </a:p>
          <a:p>
            <a:pPr marL="457200" indent="-457200">
              <a:buAutoNum type="arabicPeriod"/>
            </a:pPr>
            <a:r>
              <a:rPr lang="en-US" sz="2400" dirty="0"/>
              <a:t>The Mammalian Mind</a:t>
            </a:r>
          </a:p>
          <a:p>
            <a:pPr marL="457200" indent="-457200">
              <a:buAutoNum type="arabicPeriod"/>
            </a:pPr>
            <a:r>
              <a:rPr lang="en-US" sz="2400" dirty="0"/>
              <a:t>The Human Mind</a:t>
            </a:r>
            <a:endParaRPr lang="en-US" sz="2000" dirty="0"/>
          </a:p>
          <a:p>
            <a:pPr marL="457200" indent="-457200">
              <a:buAutoNum type="arabicPeriod"/>
            </a:pPr>
            <a:r>
              <a:rPr lang="en-US" sz="2400" dirty="0"/>
              <a:t>Summary &amp; Conclusion</a:t>
            </a:r>
          </a:p>
          <a:p>
            <a:pPr marL="457200" indent="-457200">
              <a:buAutoNum type="arabicPeriod"/>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470618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A-capacities: </a:t>
            </a:r>
          </a:p>
          <a:p>
            <a:pPr marL="0" indent="0">
              <a:buNone/>
            </a:pPr>
            <a:r>
              <a:rPr lang="en-US" sz="2400" dirty="0"/>
              <a:t>Feedback loop between secondary emotions and new conceptual repertoire…</a:t>
            </a:r>
          </a:p>
        </p:txBody>
      </p:sp>
    </p:spTree>
    <p:extLst>
      <p:ext uri="{BB962C8B-B14F-4D97-AF65-F5344CB8AC3E}">
        <p14:creationId xmlns:p14="http://schemas.microsoft.com/office/powerpoint/2010/main" val="2518618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A-capacities: </a:t>
            </a:r>
          </a:p>
          <a:p>
            <a:pPr marL="0" indent="0">
              <a:buNone/>
            </a:pPr>
            <a:r>
              <a:rPr lang="en-US" sz="2400" dirty="0"/>
              <a:t>Feedback loop between secondary emotions and new conceptual repertoire…</a:t>
            </a:r>
          </a:p>
          <a:p>
            <a:pPr marL="0" indent="0">
              <a:buNone/>
            </a:pPr>
            <a:r>
              <a:rPr lang="en-US" sz="2400" dirty="0"/>
              <a:t>= Tertiary (constructed) emotions</a:t>
            </a:r>
          </a:p>
        </p:txBody>
      </p:sp>
    </p:spTree>
    <p:extLst>
      <p:ext uri="{BB962C8B-B14F-4D97-AF65-F5344CB8AC3E}">
        <p14:creationId xmlns:p14="http://schemas.microsoft.com/office/powerpoint/2010/main" val="21387604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A-capacities: </a:t>
            </a:r>
          </a:p>
          <a:p>
            <a:pPr marL="0" indent="0">
              <a:buNone/>
            </a:pPr>
            <a:r>
              <a:rPr lang="en-US" sz="2400" dirty="0"/>
              <a:t>Feedback loop between secondary emotions and new conceptual repertoire…</a:t>
            </a:r>
          </a:p>
          <a:p>
            <a:pPr marL="0" indent="0">
              <a:buNone/>
            </a:pPr>
            <a:r>
              <a:rPr lang="en-US" sz="2400" dirty="0"/>
              <a:t>= Tertiary (constructed) emotions</a:t>
            </a:r>
          </a:p>
          <a:p>
            <a:pPr marL="0" indent="0">
              <a:buNone/>
            </a:pPr>
            <a:r>
              <a:rPr lang="en-US" sz="2400" dirty="0"/>
              <a:t>= Emotional </a:t>
            </a:r>
            <a:r>
              <a:rPr lang="en-US" sz="2400" i="1" dirty="0"/>
              <a:t>evaluations</a:t>
            </a:r>
          </a:p>
          <a:p>
            <a:pPr marL="0" indent="0">
              <a:buNone/>
            </a:pPr>
            <a:r>
              <a:rPr lang="en-US" sz="2400" dirty="0"/>
              <a:t>	</a:t>
            </a:r>
          </a:p>
        </p:txBody>
      </p:sp>
    </p:spTree>
    <p:extLst>
      <p:ext uri="{BB962C8B-B14F-4D97-AF65-F5344CB8AC3E}">
        <p14:creationId xmlns:p14="http://schemas.microsoft.com/office/powerpoint/2010/main" val="269649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A-capacities: </a:t>
            </a:r>
          </a:p>
          <a:p>
            <a:pPr marL="0" indent="0">
              <a:buNone/>
            </a:pPr>
            <a:r>
              <a:rPr lang="en-US" sz="2400" dirty="0"/>
              <a:t>Feedback loop between secondary emotions and new conceptual repertoire…</a:t>
            </a:r>
          </a:p>
          <a:p>
            <a:pPr marL="0" indent="0">
              <a:buNone/>
            </a:pPr>
            <a:r>
              <a:rPr lang="en-US" sz="2400" dirty="0"/>
              <a:t>= Tertiary (constructed) emotions</a:t>
            </a:r>
          </a:p>
          <a:p>
            <a:pPr marL="0" indent="0">
              <a:buNone/>
            </a:pPr>
            <a:r>
              <a:rPr lang="en-US" sz="2400" dirty="0"/>
              <a:t>= Emotional </a:t>
            </a:r>
            <a:r>
              <a:rPr lang="en-US" sz="2400" i="1" dirty="0"/>
              <a:t>evaluations</a:t>
            </a:r>
          </a:p>
          <a:p>
            <a:pPr marL="0" indent="0">
              <a:buNone/>
            </a:pPr>
            <a:r>
              <a:rPr lang="en-US" sz="2400" i="1" dirty="0"/>
              <a:t>= </a:t>
            </a:r>
            <a:r>
              <a:rPr lang="en-US" sz="2400" dirty="0"/>
              <a:t>Judgments of value</a:t>
            </a:r>
          </a:p>
          <a:p>
            <a:pPr marL="0" indent="0">
              <a:buNone/>
            </a:pPr>
            <a:endParaRPr lang="en-US" sz="2400" i="1" dirty="0"/>
          </a:p>
        </p:txBody>
      </p:sp>
    </p:spTree>
    <p:extLst>
      <p:ext uri="{BB962C8B-B14F-4D97-AF65-F5344CB8AC3E}">
        <p14:creationId xmlns:p14="http://schemas.microsoft.com/office/powerpoint/2010/main" val="31162815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A-capacities: </a:t>
            </a:r>
          </a:p>
          <a:p>
            <a:pPr marL="0" indent="0">
              <a:buNone/>
            </a:pPr>
            <a:r>
              <a:rPr lang="en-US" sz="2400" dirty="0"/>
              <a:t>Feedback loop between secondary emotions and new conceptual repertoire…</a:t>
            </a:r>
          </a:p>
          <a:p>
            <a:pPr marL="0" indent="0">
              <a:buNone/>
            </a:pPr>
            <a:r>
              <a:rPr lang="en-US" sz="2400" dirty="0"/>
              <a:t>= Tertiary (constructed) emotions</a:t>
            </a:r>
          </a:p>
          <a:p>
            <a:pPr marL="0" indent="0">
              <a:buNone/>
            </a:pPr>
            <a:r>
              <a:rPr lang="en-US" sz="2400" dirty="0"/>
              <a:t>= Emotional </a:t>
            </a:r>
            <a:r>
              <a:rPr lang="en-US" sz="2400" i="1" dirty="0"/>
              <a:t>evaluations</a:t>
            </a:r>
          </a:p>
          <a:p>
            <a:pPr marL="0" indent="0">
              <a:buNone/>
            </a:pPr>
            <a:r>
              <a:rPr lang="en-US" sz="2400" i="1" dirty="0"/>
              <a:t>= </a:t>
            </a:r>
            <a:r>
              <a:rPr lang="en-US" sz="2400" dirty="0"/>
              <a:t>Judgments of value</a:t>
            </a:r>
          </a:p>
          <a:p>
            <a:pPr marL="0" indent="0">
              <a:buNone/>
            </a:pPr>
            <a:r>
              <a:rPr lang="en-US" sz="2400" dirty="0"/>
              <a:t>= Moral deliberation</a:t>
            </a:r>
            <a:endParaRPr lang="en-US" sz="2400" i="1" dirty="0"/>
          </a:p>
        </p:txBody>
      </p:sp>
    </p:spTree>
    <p:extLst>
      <p:ext uri="{BB962C8B-B14F-4D97-AF65-F5344CB8AC3E}">
        <p14:creationId xmlns:p14="http://schemas.microsoft.com/office/powerpoint/2010/main" val="41856800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V-capacities:</a:t>
            </a:r>
          </a:p>
          <a:p>
            <a:pPr marL="0" indent="0">
              <a:buNone/>
            </a:pPr>
            <a:endParaRPr lang="en-US" sz="2400" dirty="0"/>
          </a:p>
        </p:txBody>
      </p:sp>
    </p:spTree>
    <p:extLst>
      <p:ext uri="{BB962C8B-B14F-4D97-AF65-F5344CB8AC3E}">
        <p14:creationId xmlns:p14="http://schemas.microsoft.com/office/powerpoint/2010/main" val="41689607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V-capacities:</a:t>
            </a:r>
          </a:p>
          <a:p>
            <a:pPr marL="0" indent="0">
              <a:buNone/>
            </a:pPr>
            <a:r>
              <a:rPr lang="en-US" sz="2400" dirty="0"/>
              <a:t>= massive expansion of inputs</a:t>
            </a:r>
          </a:p>
          <a:p>
            <a:pPr marL="0" indent="0">
              <a:buNone/>
            </a:pPr>
            <a:endParaRPr lang="en-US" sz="2400" dirty="0"/>
          </a:p>
        </p:txBody>
      </p:sp>
    </p:spTree>
    <p:extLst>
      <p:ext uri="{BB962C8B-B14F-4D97-AF65-F5344CB8AC3E}">
        <p14:creationId xmlns:p14="http://schemas.microsoft.com/office/powerpoint/2010/main" val="15182289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V-capacities:</a:t>
            </a:r>
          </a:p>
          <a:p>
            <a:pPr marL="0" indent="0">
              <a:buNone/>
            </a:pPr>
            <a:r>
              <a:rPr lang="en-US" sz="2400" dirty="0"/>
              <a:t>= massive expansion of inputs</a:t>
            </a:r>
          </a:p>
          <a:p>
            <a:pPr marL="0" indent="0">
              <a:buNone/>
            </a:pPr>
            <a:r>
              <a:rPr lang="en-US" sz="2400" dirty="0"/>
              <a:t>+ new behavioral time scale</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3253409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r>
              <a:rPr lang="en-US" sz="2400" dirty="0"/>
              <a:t>V-capacities:</a:t>
            </a:r>
          </a:p>
          <a:p>
            <a:pPr marL="0" indent="0">
              <a:buNone/>
            </a:pPr>
            <a:r>
              <a:rPr lang="en-US" sz="2400" dirty="0"/>
              <a:t>= massive expansion of inputs</a:t>
            </a:r>
          </a:p>
          <a:p>
            <a:pPr marL="0" indent="0">
              <a:buNone/>
            </a:pPr>
            <a:r>
              <a:rPr lang="en-US" sz="2400" u="sng" dirty="0"/>
              <a:t>+ new behavioral time scale</a:t>
            </a:r>
          </a:p>
          <a:p>
            <a:pPr marL="0" indent="0">
              <a:buNone/>
            </a:pPr>
            <a:endParaRPr lang="en-US" sz="2400" dirty="0"/>
          </a:p>
          <a:p>
            <a:pPr marL="0" indent="0">
              <a:buNone/>
            </a:pPr>
            <a:r>
              <a:rPr lang="en-US" sz="2400" dirty="0"/>
              <a:t>= new kind of output: </a:t>
            </a:r>
            <a:r>
              <a:rPr lang="en-US" sz="2400" i="1" dirty="0"/>
              <a:t>intentions (proximal, standing, distal)</a:t>
            </a:r>
            <a:endParaRPr lang="en-US" sz="2400" dirty="0"/>
          </a:p>
          <a:p>
            <a:pPr marL="0" indent="0">
              <a:buNone/>
            </a:pPr>
            <a:endParaRPr lang="en-US" sz="2400" dirty="0"/>
          </a:p>
        </p:txBody>
      </p:sp>
    </p:spTree>
    <p:extLst>
      <p:ext uri="{BB962C8B-B14F-4D97-AF65-F5344CB8AC3E}">
        <p14:creationId xmlns:p14="http://schemas.microsoft.com/office/powerpoint/2010/main" val="26027335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endParaRPr lang="en-US" sz="2400" i="1" dirty="0"/>
          </a:p>
          <a:p>
            <a:pPr marL="0" indent="0">
              <a:buNone/>
            </a:pPr>
            <a:r>
              <a:rPr lang="en-US" sz="2400" dirty="0"/>
              <a:t>Capacity that is </a:t>
            </a:r>
            <a:r>
              <a:rPr lang="en-US" sz="2400" i="1" dirty="0"/>
              <a:t>not</a:t>
            </a:r>
            <a:r>
              <a:rPr lang="en-US" sz="2400" dirty="0"/>
              <a:t> greatly expanded: </a:t>
            </a:r>
            <a:r>
              <a:rPr lang="en-US" sz="2400" i="1" dirty="0"/>
              <a:t>working memory.</a:t>
            </a:r>
          </a:p>
        </p:txBody>
      </p:sp>
    </p:spTree>
    <p:extLst>
      <p:ext uri="{BB962C8B-B14F-4D97-AF65-F5344CB8AC3E}">
        <p14:creationId xmlns:p14="http://schemas.microsoft.com/office/powerpoint/2010/main" val="2537676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Basic division: </a:t>
            </a:r>
            <a:r>
              <a:rPr lang="en-US" sz="2400" i="1" dirty="0"/>
              <a:t>theoretical rationality</a:t>
            </a:r>
            <a:r>
              <a:rPr lang="en-US" sz="2400" dirty="0"/>
              <a:t> vs. </a:t>
            </a:r>
            <a:r>
              <a:rPr lang="en-US" sz="2400" i="1" dirty="0"/>
              <a:t>practical rationality</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907501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endParaRPr lang="en-US" sz="2400" i="1" dirty="0"/>
          </a:p>
          <a:p>
            <a:pPr marL="0" indent="0">
              <a:buNone/>
            </a:pPr>
            <a:r>
              <a:rPr lang="en-US" sz="2400" dirty="0"/>
              <a:t>Capacity that is </a:t>
            </a:r>
            <a:r>
              <a:rPr lang="en-US" sz="2400" i="1" dirty="0"/>
              <a:t>not</a:t>
            </a:r>
            <a:r>
              <a:rPr lang="en-US" sz="2400" dirty="0"/>
              <a:t> greatly expanded: </a:t>
            </a:r>
            <a:r>
              <a:rPr lang="en-US" sz="2400" i="1" dirty="0"/>
              <a:t>working memory.</a:t>
            </a:r>
          </a:p>
          <a:p>
            <a:pPr marL="0" indent="0">
              <a:buNone/>
            </a:pPr>
            <a:r>
              <a:rPr lang="en-US" sz="2400" dirty="0"/>
              <a:t>Workaround: ‘secondary modularization’, i.e., cognitive and behavioral </a:t>
            </a:r>
            <a:r>
              <a:rPr lang="en-US" sz="2400" i="1" dirty="0"/>
              <a:t>habits</a:t>
            </a:r>
            <a:r>
              <a:rPr lang="en-US" sz="2400" dirty="0"/>
              <a:t>. </a:t>
            </a:r>
            <a:endParaRPr lang="en-US" sz="2400" i="1" dirty="0"/>
          </a:p>
        </p:txBody>
      </p:sp>
    </p:spTree>
    <p:extLst>
      <p:ext uri="{BB962C8B-B14F-4D97-AF65-F5344CB8AC3E}">
        <p14:creationId xmlns:p14="http://schemas.microsoft.com/office/powerpoint/2010/main" val="13891980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endParaRPr lang="en-US" sz="2400" i="1" dirty="0"/>
          </a:p>
          <a:p>
            <a:pPr marL="0" indent="0">
              <a:buNone/>
            </a:pPr>
            <a:r>
              <a:rPr lang="en-US" sz="2400" dirty="0"/>
              <a:t>Capacity that is </a:t>
            </a:r>
            <a:r>
              <a:rPr lang="en-US" sz="2400" i="1" dirty="0"/>
              <a:t>not</a:t>
            </a:r>
            <a:r>
              <a:rPr lang="en-US" sz="2400" dirty="0"/>
              <a:t> greatly expanded: </a:t>
            </a:r>
            <a:r>
              <a:rPr lang="en-US" sz="2400" i="1" dirty="0"/>
              <a:t>working memory.</a:t>
            </a:r>
          </a:p>
          <a:p>
            <a:pPr marL="0" indent="0">
              <a:buNone/>
            </a:pPr>
            <a:r>
              <a:rPr lang="en-US" sz="2400" dirty="0"/>
              <a:t>Workaround: ‘secondary modularization’, i.e., cognitive and behavioral </a:t>
            </a:r>
            <a:r>
              <a:rPr lang="en-US" sz="2400" i="1" dirty="0"/>
              <a:t>habits</a:t>
            </a:r>
            <a:r>
              <a:rPr lang="en-US" sz="2400" dirty="0"/>
              <a:t>. </a:t>
            </a:r>
          </a:p>
          <a:p>
            <a:pPr marL="0" indent="0">
              <a:buNone/>
            </a:pPr>
            <a:endParaRPr lang="en-US" sz="2400" i="1" dirty="0"/>
          </a:p>
          <a:p>
            <a:pPr marL="0" indent="0">
              <a:buNone/>
            </a:pPr>
            <a:r>
              <a:rPr lang="en-US" sz="2400" i="1" dirty="0"/>
              <a:t>= Having a rational nature? </a:t>
            </a:r>
          </a:p>
        </p:txBody>
      </p:sp>
    </p:spTree>
    <p:extLst>
      <p:ext uri="{BB962C8B-B14F-4D97-AF65-F5344CB8AC3E}">
        <p14:creationId xmlns:p14="http://schemas.microsoft.com/office/powerpoint/2010/main" val="15232198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561005" cy="6377940"/>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2. Ampliative Stage</a:t>
            </a:r>
          </a:p>
          <a:p>
            <a:pPr marL="0" indent="0">
              <a:buNone/>
            </a:pPr>
            <a:endParaRPr lang="en-US" sz="2400" i="1" dirty="0"/>
          </a:p>
          <a:p>
            <a:pPr marL="0" indent="0">
              <a:buNone/>
            </a:pPr>
            <a:r>
              <a:rPr lang="en-US" sz="2400" dirty="0"/>
              <a:t>Capacity that is </a:t>
            </a:r>
            <a:r>
              <a:rPr lang="en-US" sz="2400" i="1" dirty="0"/>
              <a:t>not</a:t>
            </a:r>
            <a:r>
              <a:rPr lang="en-US" sz="2400" dirty="0"/>
              <a:t> greatly expanded: </a:t>
            </a:r>
            <a:r>
              <a:rPr lang="en-US" sz="2400" i="1" dirty="0"/>
              <a:t>working memory.</a:t>
            </a:r>
          </a:p>
          <a:p>
            <a:pPr marL="0" indent="0">
              <a:buNone/>
            </a:pPr>
            <a:r>
              <a:rPr lang="en-US" sz="2400" dirty="0"/>
              <a:t>Workaround: ‘secondary modularization’, i.e., cognitive and behavioral </a:t>
            </a:r>
            <a:r>
              <a:rPr lang="en-US" sz="2400" i="1" dirty="0"/>
              <a:t>habits</a:t>
            </a:r>
            <a:r>
              <a:rPr lang="en-US" sz="2400" dirty="0"/>
              <a:t>. </a:t>
            </a:r>
          </a:p>
          <a:p>
            <a:pPr marL="0" indent="0">
              <a:buNone/>
            </a:pPr>
            <a:endParaRPr lang="en-US" sz="2400" i="1" dirty="0"/>
          </a:p>
          <a:p>
            <a:pPr marL="0" indent="0">
              <a:buNone/>
            </a:pPr>
            <a:r>
              <a:rPr lang="en-US" sz="2400" i="1" dirty="0"/>
              <a:t>= Having a rational nature?</a:t>
            </a:r>
          </a:p>
          <a:p>
            <a:pPr marL="0" indent="0">
              <a:buNone/>
            </a:pPr>
            <a:r>
              <a:rPr lang="en-US" sz="2400" b="1" dirty="0"/>
              <a:t>Almost.</a:t>
            </a:r>
          </a:p>
        </p:txBody>
      </p:sp>
    </p:spTree>
    <p:extLst>
      <p:ext uri="{BB962C8B-B14F-4D97-AF65-F5344CB8AC3E}">
        <p14:creationId xmlns:p14="http://schemas.microsoft.com/office/powerpoint/2010/main" val="15095437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3. Additive Stage</a:t>
            </a:r>
          </a:p>
          <a:p>
            <a:pPr marL="0" indent="0">
              <a:buNone/>
            </a:pPr>
            <a:endParaRPr lang="en-US" sz="2400" dirty="0"/>
          </a:p>
        </p:txBody>
      </p:sp>
    </p:spTree>
    <p:extLst>
      <p:ext uri="{BB962C8B-B14F-4D97-AF65-F5344CB8AC3E}">
        <p14:creationId xmlns:p14="http://schemas.microsoft.com/office/powerpoint/2010/main" val="595295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3. Additive Stage</a:t>
            </a:r>
          </a:p>
          <a:p>
            <a:pPr marL="0" indent="0">
              <a:buNone/>
            </a:pPr>
            <a:endParaRPr lang="en-US" sz="2400" dirty="0"/>
          </a:p>
          <a:p>
            <a:pPr marL="0" indent="0">
              <a:buNone/>
            </a:pPr>
            <a:r>
              <a:rPr lang="en-US" sz="2400" dirty="0"/>
              <a:t>Robert </a:t>
            </a:r>
            <a:r>
              <a:rPr lang="en-US" sz="2400" dirty="0" err="1"/>
              <a:t>Spaemann</a:t>
            </a:r>
            <a:r>
              <a:rPr lang="en-US" sz="2400" dirty="0"/>
              <a:t>:</a:t>
            </a:r>
          </a:p>
          <a:p>
            <a:pPr marL="0" indent="0">
              <a:buNone/>
            </a:pPr>
            <a:r>
              <a:rPr lang="en-US" sz="2400" dirty="0"/>
              <a:t>“Human beings…exist by distinguishing their being from their specific way of being, their specific ‘nature’. Their nature is not what they </a:t>
            </a:r>
            <a:r>
              <a:rPr lang="en-US" sz="2400" i="1" dirty="0"/>
              <a:t>are</a:t>
            </a:r>
            <a:r>
              <a:rPr lang="en-US" sz="2400" dirty="0"/>
              <a:t>, pure and simple; their nature is something that they </a:t>
            </a:r>
            <a:r>
              <a:rPr lang="en-US" sz="2400" i="1" dirty="0"/>
              <a:t>have</a:t>
            </a:r>
            <a:r>
              <a:rPr lang="en-US" sz="2400" dirty="0"/>
              <a:t>. And this ‘having’ is their being.”</a:t>
            </a:r>
          </a:p>
          <a:p>
            <a:pPr marL="0" indent="0">
              <a:buNone/>
            </a:pPr>
            <a:r>
              <a:rPr lang="en-US" sz="2400" dirty="0"/>
              <a:t>	</a:t>
            </a:r>
          </a:p>
          <a:p>
            <a:pPr marL="0" indent="0" algn="r">
              <a:buNone/>
            </a:pPr>
            <a:r>
              <a:rPr lang="en-US" sz="2400" i="1" dirty="0"/>
              <a:t>	</a:t>
            </a:r>
            <a:r>
              <a:rPr lang="en-US" sz="2000" i="1" dirty="0"/>
              <a:t>Persons: The Difference Between ‘Someone' and ‘Something'</a:t>
            </a:r>
            <a:r>
              <a:rPr lang="en-US" sz="2000" dirty="0"/>
              <a:t>. Oxford University Press. 2006.</a:t>
            </a:r>
          </a:p>
          <a:p>
            <a:pPr marL="0" indent="0">
              <a:buNone/>
            </a:pPr>
            <a:endParaRPr lang="en-US" sz="2400" dirty="0"/>
          </a:p>
        </p:txBody>
      </p:sp>
    </p:spTree>
    <p:extLst>
      <p:ext uri="{BB962C8B-B14F-4D97-AF65-F5344CB8AC3E}">
        <p14:creationId xmlns:p14="http://schemas.microsoft.com/office/powerpoint/2010/main" val="8324767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3. Additive Stage</a:t>
            </a:r>
          </a:p>
          <a:p>
            <a:pPr marL="0" indent="0">
              <a:buNone/>
            </a:pPr>
            <a:endParaRPr lang="en-US" sz="2400" dirty="0"/>
          </a:p>
          <a:p>
            <a:pPr marL="0" indent="0">
              <a:buNone/>
            </a:pPr>
            <a:r>
              <a:rPr lang="en-US" sz="2400" dirty="0"/>
              <a:t>Christine </a:t>
            </a:r>
            <a:r>
              <a:rPr lang="en-US" sz="2400" dirty="0" err="1"/>
              <a:t>Korsgaard</a:t>
            </a:r>
            <a:r>
              <a:rPr lang="en-US" sz="2400" dirty="0"/>
              <a:t>:</a:t>
            </a:r>
          </a:p>
          <a:p>
            <a:pPr marL="0" indent="0">
              <a:buNone/>
            </a:pPr>
            <a:r>
              <a:rPr lang="en-US" sz="2400" dirty="0"/>
              <a:t>“We do not merely </a:t>
            </a:r>
            <a:r>
              <a:rPr lang="en-US" sz="2400" i="1" dirty="0"/>
              <a:t>have</a:t>
            </a:r>
            <a:r>
              <a:rPr lang="en-US" sz="2400" dirty="0"/>
              <a:t> intentions, good or bad. We assess and adopt them. We have the capacity for normative self-government, or as Kant called it, “autonomy.” … [This] distinctive character of human action </a:t>
            </a:r>
            <a:r>
              <a:rPr lang="en-US" sz="2400" b="1" dirty="0"/>
              <a:t>gives us a whole different way of being in the world</a:t>
            </a:r>
            <a:r>
              <a:rPr lang="en-US" sz="2400" dirty="0"/>
              <a:t>.”</a:t>
            </a:r>
          </a:p>
          <a:p>
            <a:pPr marL="0" indent="0">
              <a:buNone/>
            </a:pPr>
            <a:endParaRPr lang="en-US" sz="2400" dirty="0"/>
          </a:p>
          <a:p>
            <a:pPr marL="0" indent="0" algn="r">
              <a:buNone/>
            </a:pPr>
            <a:r>
              <a:rPr lang="en-US" sz="2000" dirty="0"/>
              <a:t>‘Morality and the Distinctiveness of Human Action.’ In </a:t>
            </a:r>
            <a:r>
              <a:rPr lang="en-US" sz="2000" i="1" dirty="0"/>
              <a:t>Primates and Philosophers</a:t>
            </a:r>
            <a:r>
              <a:rPr lang="en-US" sz="2000" dirty="0"/>
              <a:t> (pp. 98-119). </a:t>
            </a:r>
          </a:p>
          <a:p>
            <a:pPr marL="0" indent="0" algn="r">
              <a:buNone/>
            </a:pPr>
            <a:r>
              <a:rPr lang="en-US" sz="2000" dirty="0"/>
              <a:t>Princeton University Press. 2006.</a:t>
            </a:r>
          </a:p>
          <a:p>
            <a:pPr marL="0" indent="0">
              <a:buNone/>
            </a:pPr>
            <a:endParaRPr lang="en-US" sz="2400" dirty="0"/>
          </a:p>
        </p:txBody>
      </p:sp>
    </p:spTree>
    <p:extLst>
      <p:ext uri="{BB962C8B-B14F-4D97-AF65-F5344CB8AC3E}">
        <p14:creationId xmlns:p14="http://schemas.microsoft.com/office/powerpoint/2010/main" val="30891802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3. Additive Stage</a:t>
            </a:r>
          </a:p>
          <a:p>
            <a:pPr marL="0" indent="0">
              <a:buNone/>
            </a:pPr>
            <a:r>
              <a:rPr lang="en-US" sz="2400" dirty="0"/>
              <a:t>New capacity: </a:t>
            </a:r>
            <a:r>
              <a:rPr lang="en-US" sz="2400" i="1" dirty="0"/>
              <a:t>self-consciousness</a:t>
            </a:r>
            <a:r>
              <a:rPr lang="en-US" sz="2400" dirty="0"/>
              <a:t>. </a:t>
            </a:r>
          </a:p>
          <a:p>
            <a:pPr marL="0" indent="0">
              <a:buNone/>
            </a:pPr>
            <a:endParaRPr lang="en-US" sz="2400" i="1" dirty="0"/>
          </a:p>
          <a:p>
            <a:pPr marL="0" indent="0">
              <a:buNone/>
            </a:pPr>
            <a:r>
              <a:rPr lang="en-US" sz="2400" i="1" dirty="0"/>
              <a:t>	</a:t>
            </a:r>
          </a:p>
        </p:txBody>
      </p:sp>
    </p:spTree>
    <p:extLst>
      <p:ext uri="{BB962C8B-B14F-4D97-AF65-F5344CB8AC3E}">
        <p14:creationId xmlns:p14="http://schemas.microsoft.com/office/powerpoint/2010/main" val="2627401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3. Additive Stage</a:t>
            </a:r>
          </a:p>
          <a:p>
            <a:pPr marL="0" indent="0">
              <a:buNone/>
            </a:pPr>
            <a:r>
              <a:rPr lang="en-US" sz="2400" dirty="0"/>
              <a:t>New capacity: </a:t>
            </a:r>
            <a:r>
              <a:rPr lang="en-US" sz="2400" i="1" dirty="0"/>
              <a:t>self-consciousness</a:t>
            </a:r>
            <a:r>
              <a:rPr lang="en-US" sz="2400" dirty="0"/>
              <a:t>. </a:t>
            </a:r>
          </a:p>
          <a:p>
            <a:pPr marL="0" indent="0">
              <a:buNone/>
            </a:pPr>
            <a:r>
              <a:rPr lang="en-US" sz="2400" i="1" dirty="0"/>
              <a:t>Not (merely):</a:t>
            </a:r>
          </a:p>
          <a:p>
            <a:pPr marL="0" indent="0">
              <a:buNone/>
            </a:pPr>
            <a:r>
              <a:rPr lang="en-US" sz="2400" i="1" dirty="0"/>
              <a:t>	- higher-order consciousness (introspective attention)</a:t>
            </a:r>
          </a:p>
          <a:p>
            <a:pPr marL="0" indent="0">
              <a:buNone/>
            </a:pPr>
            <a:r>
              <a:rPr lang="en-US" sz="2400" i="1" dirty="0"/>
              <a:t>	- self-concerning attitudes</a:t>
            </a:r>
          </a:p>
          <a:p>
            <a:pPr marL="0" indent="0">
              <a:buNone/>
            </a:pPr>
            <a:r>
              <a:rPr lang="en-US" sz="2400" i="1" dirty="0"/>
              <a:t>	- possession of I-concept</a:t>
            </a:r>
          </a:p>
          <a:p>
            <a:pPr marL="0" indent="0">
              <a:buNone/>
            </a:pPr>
            <a:endParaRPr lang="en-US" sz="2400" i="1" dirty="0"/>
          </a:p>
          <a:p>
            <a:pPr marL="0" indent="0">
              <a:buNone/>
            </a:pPr>
            <a:r>
              <a:rPr lang="en-US" sz="2400" i="1" dirty="0"/>
              <a:t>	</a:t>
            </a:r>
          </a:p>
        </p:txBody>
      </p:sp>
    </p:spTree>
    <p:extLst>
      <p:ext uri="{BB962C8B-B14F-4D97-AF65-F5344CB8AC3E}">
        <p14:creationId xmlns:p14="http://schemas.microsoft.com/office/powerpoint/2010/main" val="26951139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3. Additive Stage</a:t>
            </a:r>
          </a:p>
          <a:p>
            <a:pPr marL="0" indent="0">
              <a:buNone/>
            </a:pPr>
            <a:r>
              <a:rPr lang="en-US" sz="2400" dirty="0"/>
              <a:t>New capacity: </a:t>
            </a:r>
            <a:r>
              <a:rPr lang="en-US" sz="2400" i="1" dirty="0"/>
              <a:t>self-consciousness</a:t>
            </a:r>
            <a:r>
              <a:rPr lang="en-US" sz="2400" dirty="0"/>
              <a:t>. </a:t>
            </a:r>
          </a:p>
          <a:p>
            <a:pPr marL="0" indent="0">
              <a:buNone/>
            </a:pPr>
            <a:r>
              <a:rPr lang="en-US" sz="2400" i="1" dirty="0"/>
              <a:t>Not (merely):</a:t>
            </a:r>
          </a:p>
          <a:p>
            <a:pPr marL="0" indent="0">
              <a:buNone/>
            </a:pPr>
            <a:r>
              <a:rPr lang="en-US" sz="2400" i="1" dirty="0"/>
              <a:t>	- higher-order consciousness (introspective attention)</a:t>
            </a:r>
          </a:p>
          <a:p>
            <a:pPr marL="0" indent="0">
              <a:buNone/>
            </a:pPr>
            <a:r>
              <a:rPr lang="en-US" sz="2400" i="1" dirty="0"/>
              <a:t>	- self-concerning attitudes</a:t>
            </a:r>
          </a:p>
          <a:p>
            <a:pPr marL="0" indent="0">
              <a:buNone/>
            </a:pPr>
            <a:r>
              <a:rPr lang="en-US" sz="2400" i="1" dirty="0"/>
              <a:t>	- possession of I-concept</a:t>
            </a:r>
          </a:p>
          <a:p>
            <a:pPr marL="0" indent="0">
              <a:buNone/>
            </a:pPr>
            <a:endParaRPr lang="en-US" sz="2400" i="1" dirty="0"/>
          </a:p>
          <a:p>
            <a:pPr marL="0" indent="0">
              <a:buNone/>
            </a:pPr>
            <a:r>
              <a:rPr lang="en-US" sz="2400" dirty="0"/>
              <a:t>My proposal: new ‘level’ of consciousness. </a:t>
            </a:r>
          </a:p>
          <a:p>
            <a:pPr marL="0" indent="0">
              <a:buNone/>
            </a:pPr>
            <a:r>
              <a:rPr lang="en-US" sz="2400" i="1" dirty="0"/>
              <a:t>	</a:t>
            </a:r>
          </a:p>
        </p:txBody>
      </p:sp>
    </p:spTree>
    <p:extLst>
      <p:ext uri="{BB962C8B-B14F-4D97-AF65-F5344CB8AC3E}">
        <p14:creationId xmlns:p14="http://schemas.microsoft.com/office/powerpoint/2010/main" val="8922133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4. Transformative Stage</a:t>
            </a:r>
          </a:p>
          <a:p>
            <a:pPr marL="0" indent="0">
              <a:buNone/>
            </a:pPr>
            <a:r>
              <a:rPr lang="en-US" sz="2400" i="1" dirty="0"/>
              <a:t>	</a:t>
            </a:r>
          </a:p>
        </p:txBody>
      </p:sp>
    </p:spTree>
    <p:extLst>
      <p:ext uri="{BB962C8B-B14F-4D97-AF65-F5344CB8AC3E}">
        <p14:creationId xmlns:p14="http://schemas.microsoft.com/office/powerpoint/2010/main" val="81676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Basic division: </a:t>
            </a:r>
            <a:r>
              <a:rPr lang="en-US" sz="2400" i="1" dirty="0"/>
              <a:t>theoretical rationality</a:t>
            </a:r>
            <a:r>
              <a:rPr lang="en-US" sz="2400" dirty="0"/>
              <a:t> vs. </a:t>
            </a:r>
            <a:r>
              <a:rPr lang="en-US" sz="2400" i="1" dirty="0"/>
              <a:t>practical rationality</a:t>
            </a:r>
          </a:p>
          <a:p>
            <a:pPr marL="0" indent="0">
              <a:buNone/>
            </a:pPr>
            <a:r>
              <a:rPr lang="en-US" sz="2400" dirty="0"/>
              <a:t>	Aristotle (</a:t>
            </a:r>
            <a:r>
              <a:rPr lang="en-US" sz="2400" i="1" dirty="0" err="1"/>
              <a:t>teoria</a:t>
            </a:r>
            <a:r>
              <a:rPr lang="en-US" sz="2400" dirty="0"/>
              <a:t>) vs. Kant (moral autonomy)</a:t>
            </a:r>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611348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The Human Mind</a:t>
            </a:r>
          </a:p>
          <a:p>
            <a:pPr marL="0" indent="0">
              <a:buNone/>
            </a:pPr>
            <a:endParaRPr lang="en-US" b="1" dirty="0"/>
          </a:p>
          <a:p>
            <a:pPr marL="0" indent="0">
              <a:buNone/>
            </a:pPr>
            <a:r>
              <a:rPr lang="en-US" sz="2400" i="1" dirty="0"/>
              <a:t>4. Transformative Stage</a:t>
            </a:r>
          </a:p>
          <a:p>
            <a:pPr marL="0" indent="0">
              <a:buNone/>
            </a:pPr>
            <a:r>
              <a:rPr lang="en-US" sz="2400" dirty="0"/>
              <a:t>Self-consciousness as catalyst for diachronic process of autonomous self-construction</a:t>
            </a:r>
          </a:p>
        </p:txBody>
      </p:sp>
    </p:spTree>
    <p:extLst>
      <p:ext uri="{BB962C8B-B14F-4D97-AF65-F5344CB8AC3E}">
        <p14:creationId xmlns:p14="http://schemas.microsoft.com/office/powerpoint/2010/main" val="38317374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Conclusion: Becoming a Custodian of Value</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0631389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Conclusion: Becoming a Custodian of Value</a:t>
            </a:r>
          </a:p>
          <a:p>
            <a:pPr marL="0" indent="0">
              <a:buNone/>
            </a:pPr>
            <a:endParaRPr lang="en-US" b="1" dirty="0"/>
          </a:p>
          <a:p>
            <a:pPr marL="0" indent="0">
              <a:buNone/>
            </a:pPr>
            <a:r>
              <a:rPr lang="en-US" sz="2400" dirty="0"/>
              <a:t>Challenge: construct an ideally rational mind, which </a:t>
            </a:r>
          </a:p>
          <a:p>
            <a:pPr marL="457200" indent="-457200">
              <a:buAutoNum type="arabicParenBoth"/>
            </a:pPr>
            <a:r>
              <a:rPr lang="en-US" sz="2400" dirty="0"/>
              <a:t>knows what is valuable and according to what priority-ranking; </a:t>
            </a:r>
          </a:p>
          <a:p>
            <a:pPr marL="457200" indent="-457200">
              <a:buAutoNum type="arabicParenBoth"/>
            </a:pPr>
            <a:r>
              <a:rPr lang="en-US" sz="2400" dirty="0"/>
              <a:t>knows how to respond appropriately;</a:t>
            </a:r>
          </a:p>
          <a:p>
            <a:pPr marL="457200" indent="-457200">
              <a:buAutoNum type="arabicParenBoth"/>
            </a:pPr>
            <a:r>
              <a:rPr lang="en-US" sz="2400" dirty="0"/>
              <a:t>desires to so respond and delight in doing so; </a:t>
            </a:r>
          </a:p>
          <a:p>
            <a:pPr marL="457200" indent="-457200">
              <a:buAutoNum type="arabicParenBoth"/>
            </a:pPr>
            <a:r>
              <a:rPr lang="en-US" sz="2400" dirty="0"/>
              <a:t>freely and consistent chooses to so respond. </a:t>
            </a:r>
          </a:p>
          <a:p>
            <a:pPr marL="0" indent="0">
              <a:buNone/>
            </a:pPr>
            <a:endParaRPr lang="en-US" b="1" dirty="0"/>
          </a:p>
        </p:txBody>
      </p:sp>
    </p:spTree>
    <p:extLst>
      <p:ext uri="{BB962C8B-B14F-4D97-AF65-F5344CB8AC3E}">
        <p14:creationId xmlns:p14="http://schemas.microsoft.com/office/powerpoint/2010/main" val="18864554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0" indent="0">
              <a:buNone/>
            </a:pPr>
            <a:endParaRPr lang="en-US" sz="2400" b="1" dirty="0"/>
          </a:p>
        </p:txBody>
      </p:sp>
    </p:spTree>
    <p:extLst>
      <p:ext uri="{BB962C8B-B14F-4D97-AF65-F5344CB8AC3E}">
        <p14:creationId xmlns:p14="http://schemas.microsoft.com/office/powerpoint/2010/main" val="42273416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457200" lvl="1" indent="0">
              <a:buNone/>
            </a:pPr>
            <a:r>
              <a:rPr lang="en-US" i="1" dirty="0"/>
              <a:t>Repurpose Mammalian emotions as representations of value. </a:t>
            </a:r>
            <a:endParaRPr lang="en-US" dirty="0"/>
          </a:p>
          <a:p>
            <a:pPr marL="0" indent="0">
              <a:buNone/>
            </a:pPr>
            <a:endParaRPr lang="en-US" sz="2400" b="1" dirty="0"/>
          </a:p>
        </p:txBody>
      </p:sp>
    </p:spTree>
    <p:extLst>
      <p:ext uri="{BB962C8B-B14F-4D97-AF65-F5344CB8AC3E}">
        <p14:creationId xmlns:p14="http://schemas.microsoft.com/office/powerpoint/2010/main" val="26761354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457200" lvl="1" indent="0">
              <a:buNone/>
            </a:pPr>
            <a:r>
              <a:rPr lang="en-US" i="1" dirty="0"/>
              <a:t>Repurpose Mammalian emotions as representations of value. </a:t>
            </a:r>
            <a:endParaRPr lang="en-US" dirty="0"/>
          </a:p>
          <a:p>
            <a:pPr marL="457200" indent="-457200">
              <a:buAutoNum type="arabicParenBoth"/>
            </a:pPr>
            <a:r>
              <a:rPr lang="en-US" sz="2400" dirty="0"/>
              <a:t>knowing how to respond appropriately</a:t>
            </a:r>
          </a:p>
          <a:p>
            <a:pPr marL="0" indent="0">
              <a:buNone/>
            </a:pPr>
            <a:endParaRPr lang="en-US" sz="2400" b="1" dirty="0"/>
          </a:p>
        </p:txBody>
      </p:sp>
    </p:spTree>
    <p:extLst>
      <p:ext uri="{BB962C8B-B14F-4D97-AF65-F5344CB8AC3E}">
        <p14:creationId xmlns:p14="http://schemas.microsoft.com/office/powerpoint/2010/main" val="6818442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457200" lvl="1" indent="0">
              <a:buNone/>
            </a:pPr>
            <a:r>
              <a:rPr lang="en-US" i="1" dirty="0"/>
              <a:t>Repurpose Mammalian emotions as representations of value. </a:t>
            </a:r>
            <a:endParaRPr lang="en-US" dirty="0"/>
          </a:p>
          <a:p>
            <a:pPr marL="457200" indent="-457200">
              <a:buAutoNum type="arabicParenBoth"/>
            </a:pPr>
            <a:r>
              <a:rPr lang="en-US" sz="2400" dirty="0"/>
              <a:t>knowing how to respond appropriately</a:t>
            </a:r>
          </a:p>
          <a:p>
            <a:pPr marL="914400" lvl="1" indent="-457200">
              <a:buAutoNum type="alphaLcParenBoth"/>
            </a:pPr>
            <a:r>
              <a:rPr lang="en-US" i="1" dirty="0"/>
              <a:t>Repurpose Mammalian core cognition in tandem with outsourced linguistic meanings, thereby expanding its representational repertoire indefinitely.</a:t>
            </a:r>
            <a:endParaRPr lang="en-US" dirty="0"/>
          </a:p>
          <a:p>
            <a:pPr marL="914400" lvl="1" indent="-457200">
              <a:buAutoNum type="alphaLcParenBoth"/>
            </a:pPr>
            <a:r>
              <a:rPr lang="en-US" i="1" dirty="0"/>
              <a:t>Repurpose Mammalian problem-solving capabilities as general-purpose reasoning abilities.</a:t>
            </a:r>
          </a:p>
          <a:p>
            <a:pPr marL="914400" lvl="1" indent="-457200">
              <a:buAutoNum type="alphaLcParenBoth"/>
            </a:pPr>
            <a:r>
              <a:rPr lang="en-US" i="1" dirty="0"/>
              <a:t>Expand and calibrate these abilities by training automated cognitive modules (mental ‘habits’).</a:t>
            </a:r>
          </a:p>
          <a:p>
            <a:pPr marL="457200" lvl="1" indent="0">
              <a:buNone/>
            </a:pPr>
            <a:endParaRPr lang="en-US" sz="2400" b="1" dirty="0"/>
          </a:p>
        </p:txBody>
      </p:sp>
    </p:spTree>
    <p:extLst>
      <p:ext uri="{BB962C8B-B14F-4D97-AF65-F5344CB8AC3E}">
        <p14:creationId xmlns:p14="http://schemas.microsoft.com/office/powerpoint/2010/main" val="38275110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457200" lvl="1" indent="0">
              <a:buNone/>
            </a:pPr>
            <a:r>
              <a:rPr lang="en-US" i="1" dirty="0"/>
              <a:t>Repurpose Mammalian emotions as representations of value. </a:t>
            </a:r>
            <a:endParaRPr lang="en-US" dirty="0"/>
          </a:p>
          <a:p>
            <a:pPr marL="457200" indent="-457200">
              <a:buAutoNum type="arabicParenBoth"/>
            </a:pPr>
            <a:r>
              <a:rPr lang="en-US" sz="2400" dirty="0"/>
              <a:t>knowing how to respond appropriately</a:t>
            </a:r>
          </a:p>
          <a:p>
            <a:pPr marL="914400" lvl="1" indent="-457200">
              <a:buAutoNum type="alphaLcParenBoth"/>
            </a:pPr>
            <a:r>
              <a:rPr lang="en-US" i="1" dirty="0"/>
              <a:t>Repurpose Mammalian core cognition in tandem with outsourced linguistic meanings, thereby expanding its representational repertoire indefinitely.</a:t>
            </a:r>
            <a:endParaRPr lang="en-US" dirty="0"/>
          </a:p>
          <a:p>
            <a:pPr marL="914400" lvl="1" indent="-457200">
              <a:buAutoNum type="alphaLcParenBoth"/>
            </a:pPr>
            <a:r>
              <a:rPr lang="en-US" i="1" dirty="0"/>
              <a:t>Repurpose Mammalian problem-solving capabilities as general-purpose reasoning abilities.</a:t>
            </a:r>
          </a:p>
          <a:p>
            <a:pPr marL="914400" lvl="1" indent="-457200">
              <a:buAutoNum type="alphaLcParenBoth"/>
            </a:pPr>
            <a:r>
              <a:rPr lang="en-US" i="1" dirty="0"/>
              <a:t>Expand and calibrate these abilities by training automated cognitive modules (mental ‘habits’).</a:t>
            </a:r>
          </a:p>
          <a:p>
            <a:pPr marL="457200" indent="-457200">
              <a:buAutoNum type="arabicParenBoth"/>
            </a:pPr>
            <a:r>
              <a:rPr lang="en-US" sz="2400" dirty="0"/>
              <a:t>desiring to so respond and delighting in doing so</a:t>
            </a:r>
          </a:p>
          <a:p>
            <a:pPr marL="0" indent="0">
              <a:buNone/>
            </a:pPr>
            <a:endParaRPr lang="en-US" sz="2400" b="1" dirty="0"/>
          </a:p>
        </p:txBody>
      </p:sp>
    </p:spTree>
    <p:extLst>
      <p:ext uri="{BB962C8B-B14F-4D97-AF65-F5344CB8AC3E}">
        <p14:creationId xmlns:p14="http://schemas.microsoft.com/office/powerpoint/2010/main" val="15196640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457200" lvl="1" indent="0">
              <a:buNone/>
            </a:pPr>
            <a:r>
              <a:rPr lang="en-US" i="1" dirty="0"/>
              <a:t>Repurpose Mammalian emotions as representations of value. </a:t>
            </a:r>
            <a:endParaRPr lang="en-US" dirty="0"/>
          </a:p>
          <a:p>
            <a:pPr marL="457200" indent="-457200">
              <a:buAutoNum type="arabicParenBoth"/>
            </a:pPr>
            <a:r>
              <a:rPr lang="en-US" sz="2400" dirty="0"/>
              <a:t>knowing how to respond appropriately</a:t>
            </a:r>
          </a:p>
          <a:p>
            <a:pPr marL="914400" lvl="1" indent="-457200">
              <a:buAutoNum type="alphaLcParenBoth"/>
            </a:pPr>
            <a:r>
              <a:rPr lang="en-US" i="1" dirty="0"/>
              <a:t>Repurpose Mammalian core cognition in tandem with outsourced linguistic meanings, thereby expanding its representational repertoire indefinitely.</a:t>
            </a:r>
            <a:endParaRPr lang="en-US" dirty="0"/>
          </a:p>
          <a:p>
            <a:pPr marL="914400" lvl="1" indent="-457200">
              <a:buAutoNum type="alphaLcParenBoth"/>
            </a:pPr>
            <a:r>
              <a:rPr lang="en-US" i="1" dirty="0"/>
              <a:t>Repurpose Mammalian problem-solving capabilities as general-purpose reasoning abilities.</a:t>
            </a:r>
          </a:p>
          <a:p>
            <a:pPr marL="914400" lvl="1" indent="-457200">
              <a:buAutoNum type="alphaLcParenBoth"/>
            </a:pPr>
            <a:r>
              <a:rPr lang="en-US" i="1" dirty="0"/>
              <a:t>Expand and calibrate these abilities by training automated cognitive modules (mental ‘habits’).</a:t>
            </a:r>
          </a:p>
          <a:p>
            <a:pPr marL="457200" indent="-457200">
              <a:buAutoNum type="arabicParenBoth"/>
            </a:pPr>
            <a:r>
              <a:rPr lang="en-US" sz="2400" dirty="0"/>
              <a:t>desiring to so respond and delighting in doing so</a:t>
            </a:r>
          </a:p>
          <a:p>
            <a:pPr marL="457200" lvl="1" indent="0">
              <a:buNone/>
            </a:pPr>
            <a:r>
              <a:rPr lang="en-US" i="1" dirty="0"/>
              <a:t>Join affective system with jerry-rigged cognitive system, creating a new ‘tertiary’ tier of emotional responses</a:t>
            </a:r>
            <a:endParaRPr lang="en-US" dirty="0"/>
          </a:p>
          <a:p>
            <a:pPr marL="0" indent="0">
              <a:buNone/>
            </a:pPr>
            <a:endParaRPr lang="en-US" sz="2400" b="1" dirty="0"/>
          </a:p>
        </p:txBody>
      </p:sp>
    </p:spTree>
    <p:extLst>
      <p:ext uri="{BB962C8B-B14F-4D97-AF65-F5344CB8AC3E}">
        <p14:creationId xmlns:p14="http://schemas.microsoft.com/office/powerpoint/2010/main" val="21223714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457200" lvl="1" indent="0">
              <a:buNone/>
            </a:pPr>
            <a:r>
              <a:rPr lang="en-US" i="1" dirty="0"/>
              <a:t>Repurpose Mammalian emotions as representations of value. </a:t>
            </a:r>
            <a:endParaRPr lang="en-US" dirty="0"/>
          </a:p>
          <a:p>
            <a:pPr marL="457200" indent="-457200">
              <a:buAutoNum type="arabicParenBoth"/>
            </a:pPr>
            <a:r>
              <a:rPr lang="en-US" sz="2400" dirty="0"/>
              <a:t>knowing how to respond appropriately</a:t>
            </a:r>
          </a:p>
          <a:p>
            <a:pPr marL="914400" lvl="1" indent="-457200">
              <a:buAutoNum type="alphaLcParenBoth"/>
            </a:pPr>
            <a:r>
              <a:rPr lang="en-US" i="1" dirty="0"/>
              <a:t>Repurpose Mammalian core cognition in tandem with outsourced linguistic meanings, thereby expanding its representational repertoire indefinitely.</a:t>
            </a:r>
            <a:endParaRPr lang="en-US" dirty="0"/>
          </a:p>
          <a:p>
            <a:pPr marL="914400" lvl="1" indent="-457200">
              <a:buAutoNum type="alphaLcParenBoth"/>
            </a:pPr>
            <a:r>
              <a:rPr lang="en-US" i="1" dirty="0"/>
              <a:t>Repurpose Mammalian problem-solving capabilities as general-purpose reasoning abilities.</a:t>
            </a:r>
          </a:p>
          <a:p>
            <a:pPr marL="914400" lvl="1" indent="-457200">
              <a:buAutoNum type="alphaLcParenBoth"/>
            </a:pPr>
            <a:r>
              <a:rPr lang="en-US" i="1" dirty="0"/>
              <a:t>Expand and calibrate these abilities by training automated cognitive modules (mental ‘habits’).</a:t>
            </a:r>
          </a:p>
          <a:p>
            <a:pPr marL="457200" indent="-457200">
              <a:buAutoNum type="arabicParenBoth"/>
            </a:pPr>
            <a:r>
              <a:rPr lang="en-US" sz="2400" dirty="0"/>
              <a:t>desiring to so respond and delighting in doing so</a:t>
            </a:r>
          </a:p>
          <a:p>
            <a:pPr marL="457200" lvl="1" indent="0">
              <a:buNone/>
            </a:pPr>
            <a:r>
              <a:rPr lang="en-US" i="1" dirty="0"/>
              <a:t>Join affective system with jerry-rigged cognitive system, creating a new ‘tertiary’ tier of emotional responses</a:t>
            </a:r>
            <a:endParaRPr lang="en-US" dirty="0"/>
          </a:p>
          <a:p>
            <a:pPr marL="457200" indent="-457200">
              <a:buAutoNum type="arabicParenBoth"/>
            </a:pPr>
            <a:r>
              <a:rPr lang="en-US" sz="2400" dirty="0"/>
              <a:t>freely and consistently choosing to so respond</a:t>
            </a:r>
          </a:p>
          <a:p>
            <a:pPr marL="0" indent="0">
              <a:buNone/>
            </a:pPr>
            <a:endParaRPr lang="en-US" sz="2400" dirty="0"/>
          </a:p>
          <a:p>
            <a:pPr marL="0" indent="0">
              <a:buNone/>
            </a:pPr>
            <a:endParaRPr lang="en-US" sz="2400" b="1" dirty="0"/>
          </a:p>
        </p:txBody>
      </p:sp>
    </p:spTree>
    <p:extLst>
      <p:ext uri="{BB962C8B-B14F-4D97-AF65-F5344CB8AC3E}">
        <p14:creationId xmlns:p14="http://schemas.microsoft.com/office/powerpoint/2010/main" val="186191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1221036"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Basic division: </a:t>
            </a:r>
            <a:r>
              <a:rPr lang="en-US" sz="2400" i="1" dirty="0"/>
              <a:t>theoretical rationality</a:t>
            </a:r>
            <a:r>
              <a:rPr lang="en-US" sz="2400" dirty="0"/>
              <a:t> vs. </a:t>
            </a:r>
            <a:r>
              <a:rPr lang="en-US" sz="2400" i="1" dirty="0"/>
              <a:t>practical rationality</a:t>
            </a:r>
          </a:p>
          <a:p>
            <a:pPr marL="0" indent="0">
              <a:buNone/>
            </a:pPr>
            <a:r>
              <a:rPr lang="en-US" sz="2400" dirty="0"/>
              <a:t>	Aristotle (</a:t>
            </a:r>
            <a:r>
              <a:rPr lang="en-US" sz="2400" i="1" dirty="0" err="1"/>
              <a:t>teoria</a:t>
            </a:r>
            <a:r>
              <a:rPr lang="en-US" sz="2400" dirty="0"/>
              <a:t>) vs. Kant (moral autonomy)</a:t>
            </a:r>
          </a:p>
          <a:p>
            <a:pPr marL="0" indent="0">
              <a:buNone/>
            </a:pPr>
            <a:r>
              <a:rPr lang="en-US" sz="2400" dirty="0"/>
              <a:t>	Alternative: ideal of rationality = apprehending and properly responding to value.</a:t>
            </a:r>
          </a:p>
          <a:p>
            <a:pPr marL="0" indent="0">
              <a:buNone/>
            </a:pPr>
            <a:r>
              <a:rPr lang="en-US" sz="2400" dirty="0"/>
              <a:t>						= </a:t>
            </a:r>
            <a:r>
              <a:rPr lang="en-US" sz="2400" i="1" dirty="0"/>
              <a:t>being a custodian of value</a:t>
            </a:r>
            <a:r>
              <a:rPr lang="en-US" sz="2400"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170023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09" y="480060"/>
            <a:ext cx="11385159" cy="6120032"/>
          </a:xfrm>
        </p:spPr>
        <p:txBody>
          <a:bodyPr>
            <a:noAutofit/>
          </a:bodyPr>
          <a:lstStyle/>
          <a:p>
            <a:pPr marL="457200" indent="-457200">
              <a:buAutoNum type="arabicParenBoth"/>
            </a:pPr>
            <a:r>
              <a:rPr lang="en-US" sz="2400" dirty="0"/>
              <a:t>knowing what is valuable and according to what priority-ranking</a:t>
            </a:r>
          </a:p>
          <a:p>
            <a:pPr marL="457200" lvl="1" indent="0">
              <a:buNone/>
            </a:pPr>
            <a:r>
              <a:rPr lang="en-US" i="1" dirty="0"/>
              <a:t>Repurpose Mammalian emotions as representations of value. </a:t>
            </a:r>
            <a:endParaRPr lang="en-US" dirty="0"/>
          </a:p>
          <a:p>
            <a:pPr marL="457200" indent="-457200">
              <a:buAutoNum type="arabicParenBoth"/>
            </a:pPr>
            <a:r>
              <a:rPr lang="en-US" sz="2400" dirty="0"/>
              <a:t>knowing how to respond appropriately</a:t>
            </a:r>
          </a:p>
          <a:p>
            <a:pPr marL="914400" lvl="1" indent="-457200">
              <a:buAutoNum type="alphaLcParenBoth"/>
            </a:pPr>
            <a:r>
              <a:rPr lang="en-US" i="1" dirty="0"/>
              <a:t>Repurpose Mammalian core cognition in tandem with outsourced linguistic meanings, thereby expanding its representational repertoire indefinitely.</a:t>
            </a:r>
            <a:endParaRPr lang="en-US" dirty="0"/>
          </a:p>
          <a:p>
            <a:pPr marL="914400" lvl="1" indent="-457200">
              <a:buAutoNum type="alphaLcParenBoth"/>
            </a:pPr>
            <a:r>
              <a:rPr lang="en-US" i="1" dirty="0"/>
              <a:t>Repurpose Mammalian problem-solving capabilities as general-purpose reasoning abilities.</a:t>
            </a:r>
          </a:p>
          <a:p>
            <a:pPr marL="914400" lvl="1" indent="-457200">
              <a:buAutoNum type="alphaLcParenBoth"/>
            </a:pPr>
            <a:r>
              <a:rPr lang="en-US" i="1" dirty="0"/>
              <a:t>Expand and calibrate these abilities by training automated cognitive modules (mental ‘habits’).</a:t>
            </a:r>
          </a:p>
          <a:p>
            <a:pPr marL="457200" indent="-457200">
              <a:buAutoNum type="arabicParenBoth"/>
            </a:pPr>
            <a:r>
              <a:rPr lang="en-US" sz="2400" dirty="0"/>
              <a:t>desiring to so respond and delighting in doing so</a:t>
            </a:r>
          </a:p>
          <a:p>
            <a:pPr marL="457200" lvl="1" indent="0">
              <a:buNone/>
            </a:pPr>
            <a:r>
              <a:rPr lang="en-US" i="1" dirty="0"/>
              <a:t>Join affective system with jerry-rigged cognitive system, creating a new ‘tertiary’ tier of emotional responses</a:t>
            </a:r>
            <a:endParaRPr lang="en-US" dirty="0"/>
          </a:p>
          <a:p>
            <a:pPr marL="457200" indent="-457200">
              <a:buAutoNum type="arabicParenBoth"/>
            </a:pPr>
            <a:r>
              <a:rPr lang="en-US" sz="2400" dirty="0"/>
              <a:t>freely and consistently choosing to so respond</a:t>
            </a:r>
          </a:p>
          <a:p>
            <a:pPr marL="457200" lvl="1" indent="0">
              <a:buNone/>
            </a:pPr>
            <a:r>
              <a:rPr lang="en-US" i="1" dirty="0"/>
              <a:t>Repurpose Mammalian inhibitory control as bona fide free agency—empowered by self-consciousness, and expressed in the training of automated behavioral modules (habits). </a:t>
            </a:r>
          </a:p>
          <a:p>
            <a:pPr marL="0" indent="0">
              <a:buNone/>
            </a:pPr>
            <a:endParaRPr lang="en-US" sz="2400" dirty="0"/>
          </a:p>
          <a:p>
            <a:pPr marL="0" indent="0">
              <a:buNone/>
            </a:pPr>
            <a:endParaRPr lang="en-US" sz="2400" b="1" dirty="0"/>
          </a:p>
        </p:txBody>
      </p:sp>
    </p:spTree>
    <p:extLst>
      <p:ext uri="{BB962C8B-B14F-4D97-AF65-F5344CB8AC3E}">
        <p14:creationId xmlns:p14="http://schemas.microsoft.com/office/powerpoint/2010/main" val="234451375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Conclusion: Becoming a Custodian of Value</a:t>
            </a:r>
          </a:p>
          <a:p>
            <a:pPr marL="0" indent="0">
              <a:buNone/>
            </a:pPr>
            <a:endParaRPr lang="en-US" b="1" dirty="0"/>
          </a:p>
          <a:p>
            <a:pPr marL="0" indent="0">
              <a:buNone/>
            </a:pPr>
            <a:r>
              <a:rPr lang="en-US" sz="2400" dirty="0"/>
              <a:t>In conclusion:</a:t>
            </a:r>
          </a:p>
          <a:p>
            <a:pPr marL="0" indent="0">
              <a:buNone/>
            </a:pPr>
            <a:r>
              <a:rPr lang="en-US" sz="2400" i="1" dirty="0"/>
              <a:t>To be a person is to meet a rational ideal: apprehending and responding appropriately to value.</a:t>
            </a:r>
          </a:p>
        </p:txBody>
      </p:sp>
    </p:spTree>
    <p:extLst>
      <p:ext uri="{BB962C8B-B14F-4D97-AF65-F5344CB8AC3E}">
        <p14:creationId xmlns:p14="http://schemas.microsoft.com/office/powerpoint/2010/main" val="10321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Conclusion: Becoming a Custodian of Value</a:t>
            </a:r>
          </a:p>
          <a:p>
            <a:pPr marL="0" indent="0">
              <a:buNone/>
            </a:pPr>
            <a:endParaRPr lang="en-US" b="1" dirty="0"/>
          </a:p>
          <a:p>
            <a:pPr marL="0" indent="0">
              <a:buNone/>
            </a:pPr>
            <a:r>
              <a:rPr lang="en-US" sz="2400" dirty="0"/>
              <a:t>In conclusion:</a:t>
            </a:r>
          </a:p>
          <a:p>
            <a:pPr marL="0" indent="0">
              <a:buNone/>
            </a:pPr>
            <a:r>
              <a:rPr lang="en-US" sz="2400" i="1" dirty="0"/>
              <a:t>To be a person is to meet a rational ideal: apprehending and responding appropriately to value.</a:t>
            </a:r>
          </a:p>
          <a:p>
            <a:pPr marL="0" indent="0">
              <a:buNone/>
            </a:pPr>
            <a:r>
              <a:rPr lang="en-US" sz="2400" i="1" dirty="0"/>
              <a:t>Possessors of human minds are not, </a:t>
            </a:r>
            <a:r>
              <a:rPr lang="en-US" sz="2400" i="1" dirty="0" err="1"/>
              <a:t>eo</a:t>
            </a:r>
            <a:r>
              <a:rPr lang="en-US" sz="2400" i="1" dirty="0"/>
              <a:t> ipso, persons, but have the potential to become persons</a:t>
            </a:r>
            <a:r>
              <a:rPr lang="en-US" sz="2400" i="1"/>
              <a:t>. </a:t>
            </a:r>
            <a:endParaRPr lang="en-US" sz="2400" i="1" dirty="0"/>
          </a:p>
        </p:txBody>
      </p:sp>
    </p:spTree>
    <p:extLst>
      <p:ext uri="{BB962C8B-B14F-4D97-AF65-F5344CB8AC3E}">
        <p14:creationId xmlns:p14="http://schemas.microsoft.com/office/powerpoint/2010/main" val="4864709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Conclusion: Becoming a Custodian of Value</a:t>
            </a:r>
          </a:p>
          <a:p>
            <a:pPr marL="0" indent="0">
              <a:buNone/>
            </a:pPr>
            <a:endParaRPr lang="en-US" b="1" dirty="0"/>
          </a:p>
          <a:p>
            <a:pPr marL="0" indent="0">
              <a:buNone/>
            </a:pPr>
            <a:r>
              <a:rPr lang="en-US" sz="2400" dirty="0"/>
              <a:t>In conclusion:</a:t>
            </a:r>
          </a:p>
          <a:p>
            <a:pPr marL="0" indent="0">
              <a:buNone/>
            </a:pPr>
            <a:r>
              <a:rPr lang="en-US" sz="2400" i="1" dirty="0"/>
              <a:t>To be a person is to meet a rational ideal: apprehending and responding appropriately to value.</a:t>
            </a:r>
          </a:p>
          <a:p>
            <a:pPr marL="0" indent="0">
              <a:buNone/>
            </a:pPr>
            <a:r>
              <a:rPr lang="en-US" sz="2400" i="1" dirty="0"/>
              <a:t>Possessors of human minds are not, </a:t>
            </a:r>
            <a:r>
              <a:rPr lang="en-US" sz="2400" i="1" dirty="0" err="1"/>
              <a:t>eo</a:t>
            </a:r>
            <a:r>
              <a:rPr lang="en-US" sz="2400" i="1" dirty="0"/>
              <a:t> ipso, persons, but have the potential to become persons. </a:t>
            </a:r>
          </a:p>
          <a:p>
            <a:pPr marL="0" indent="0">
              <a:buNone/>
            </a:pPr>
            <a:r>
              <a:rPr lang="en-US" sz="2400" i="1" dirty="0"/>
              <a:t>This potential marks us as distinct kinds of things from our non-human terrestrial companions, despite our sharing so many of their psychological endowments. </a:t>
            </a:r>
          </a:p>
        </p:txBody>
      </p:sp>
    </p:spTree>
    <p:extLst>
      <p:ext uri="{BB962C8B-B14F-4D97-AF65-F5344CB8AC3E}">
        <p14:creationId xmlns:p14="http://schemas.microsoft.com/office/powerpoint/2010/main" val="355190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09F13FA-66CA-DC47-95AC-D66FF1EAF4B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269944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7D65B294-B0DE-604A-8B25-7A02D8CD55E5}"/>
              </a:ext>
            </a:extLst>
          </p:cNvPr>
          <p:cNvSpPr>
            <a:spLocks noGrp="1"/>
          </p:cNvSpPr>
          <p:nvPr>
            <p:ph idx="1"/>
          </p:nvPr>
        </p:nvSpPr>
        <p:spPr>
          <a:xfrm>
            <a:off x="537210" y="480060"/>
            <a:ext cx="11178540" cy="6120032"/>
          </a:xfrm>
        </p:spPr>
        <p:txBody>
          <a:bodyPr>
            <a:noAutofit/>
          </a:bodyPr>
          <a:lstStyle/>
          <a:p>
            <a:pPr marL="0" indent="0">
              <a:buNone/>
            </a:pPr>
            <a:r>
              <a:rPr lang="en-US" b="1" dirty="0"/>
              <a:t>Response to Cyr</a:t>
            </a:r>
          </a:p>
          <a:p>
            <a:pPr marL="0" indent="0">
              <a:buNone/>
            </a:pPr>
            <a:endParaRPr lang="en-US" sz="2400" b="1" dirty="0"/>
          </a:p>
          <a:p>
            <a:pPr marL="0" indent="0">
              <a:buNone/>
            </a:pPr>
            <a:r>
              <a:rPr lang="en-US" sz="2400" dirty="0"/>
              <a:t>1. Re: marginal cases of humanity</a:t>
            </a:r>
          </a:p>
          <a:p>
            <a:pPr marL="0" indent="0">
              <a:buNone/>
            </a:pPr>
            <a:endParaRPr lang="en-US" sz="2400" b="1" dirty="0"/>
          </a:p>
          <a:p>
            <a:pPr marL="0" indent="0">
              <a:buNone/>
            </a:pPr>
            <a:endParaRPr lang="en-US" sz="2400" dirty="0"/>
          </a:p>
        </p:txBody>
      </p:sp>
    </p:spTree>
    <p:extLst>
      <p:ext uri="{BB962C8B-B14F-4D97-AF65-F5344CB8AC3E}">
        <p14:creationId xmlns:p14="http://schemas.microsoft.com/office/powerpoint/2010/main" val="32948269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7D65B294-B0DE-604A-8B25-7A02D8CD55E5}"/>
              </a:ext>
            </a:extLst>
          </p:cNvPr>
          <p:cNvSpPr>
            <a:spLocks noGrp="1"/>
          </p:cNvSpPr>
          <p:nvPr>
            <p:ph idx="1"/>
          </p:nvPr>
        </p:nvSpPr>
        <p:spPr>
          <a:xfrm>
            <a:off x="537210" y="480060"/>
            <a:ext cx="11178540" cy="6120032"/>
          </a:xfrm>
        </p:spPr>
        <p:txBody>
          <a:bodyPr>
            <a:noAutofit/>
          </a:bodyPr>
          <a:lstStyle/>
          <a:p>
            <a:pPr marL="0" indent="0">
              <a:buNone/>
            </a:pPr>
            <a:r>
              <a:rPr lang="en-US" b="1" dirty="0"/>
              <a:t>Response to Cyr</a:t>
            </a:r>
          </a:p>
          <a:p>
            <a:pPr marL="0" indent="0">
              <a:buNone/>
            </a:pPr>
            <a:endParaRPr lang="en-US" sz="2400" b="1" dirty="0"/>
          </a:p>
          <a:p>
            <a:pPr marL="0" indent="0">
              <a:buNone/>
            </a:pPr>
            <a:r>
              <a:rPr lang="en-US" sz="2400" dirty="0"/>
              <a:t>1. Re: marginal cases of humanity</a:t>
            </a:r>
          </a:p>
          <a:p>
            <a:pPr marL="0" indent="0">
              <a:buNone/>
            </a:pPr>
            <a:endParaRPr lang="en-US" sz="2400" dirty="0"/>
          </a:p>
          <a:p>
            <a:pPr marL="0" indent="0">
              <a:buNone/>
            </a:pPr>
            <a:r>
              <a:rPr lang="en-US" sz="2400" dirty="0"/>
              <a:t>A Spirit to a Ghost: </a:t>
            </a:r>
          </a:p>
          <a:p>
            <a:pPr marL="0" indent="0">
              <a:buNone/>
            </a:pPr>
            <a:r>
              <a:rPr lang="en-US" sz="2400" dirty="0"/>
              <a:t>“When you've grown into a Person (it's all right, we all had to do it)…” </a:t>
            </a:r>
          </a:p>
          <a:p>
            <a:pPr marL="0" indent="0">
              <a:buNone/>
            </a:pPr>
            <a:r>
              <a:rPr lang="en-US" sz="2000" dirty="0"/>
              <a:t>	C. S. Lewis, </a:t>
            </a:r>
            <a:r>
              <a:rPr lang="en-US" sz="2000" i="1" dirty="0"/>
              <a:t>The Great Divorce</a:t>
            </a:r>
            <a:endParaRPr lang="en-US" sz="2000" dirty="0"/>
          </a:p>
          <a:p>
            <a:pPr marL="0" indent="0">
              <a:buNone/>
            </a:pPr>
            <a:endParaRPr lang="en-US" sz="2400" dirty="0"/>
          </a:p>
          <a:p>
            <a:pPr marL="0" indent="0">
              <a:buNone/>
            </a:pPr>
            <a:endParaRPr lang="en-US" sz="2400" b="1" dirty="0"/>
          </a:p>
          <a:p>
            <a:pPr marL="0" indent="0">
              <a:buNone/>
            </a:pPr>
            <a:endParaRPr lang="en-US" sz="2400" dirty="0"/>
          </a:p>
        </p:txBody>
      </p:sp>
    </p:spTree>
    <p:extLst>
      <p:ext uri="{BB962C8B-B14F-4D97-AF65-F5344CB8AC3E}">
        <p14:creationId xmlns:p14="http://schemas.microsoft.com/office/powerpoint/2010/main" val="23825536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1178540" cy="6120032"/>
          </a:xfrm>
        </p:spPr>
        <p:txBody>
          <a:bodyPr>
            <a:noAutofit/>
          </a:bodyPr>
          <a:lstStyle/>
          <a:p>
            <a:pPr marL="0" indent="0">
              <a:buNone/>
            </a:pPr>
            <a:r>
              <a:rPr lang="en-US" b="1" dirty="0"/>
              <a:t>Response to Cyr</a:t>
            </a:r>
          </a:p>
          <a:p>
            <a:pPr marL="0" indent="0">
              <a:buNone/>
            </a:pPr>
            <a:endParaRPr lang="en-US" sz="2400" b="1" dirty="0"/>
          </a:p>
          <a:p>
            <a:pPr marL="0" indent="0">
              <a:buNone/>
            </a:pPr>
            <a:r>
              <a:rPr lang="en-US" sz="2400" dirty="0"/>
              <a:t>1. Re: marginal cases of humanity</a:t>
            </a:r>
          </a:p>
          <a:p>
            <a:pPr marL="0" indent="0">
              <a:buNone/>
            </a:pPr>
            <a:endParaRPr lang="en-US" sz="2400" b="1" dirty="0"/>
          </a:p>
          <a:p>
            <a:pPr marL="0" indent="0">
              <a:buNone/>
            </a:pPr>
            <a:r>
              <a:rPr lang="en-US" sz="2400" u="sng" dirty="0"/>
              <a:t>David </a:t>
            </a:r>
            <a:r>
              <a:rPr lang="en-US" sz="2400" u="sng" dirty="0" err="1"/>
              <a:t>Hershenov</a:t>
            </a:r>
            <a:r>
              <a:rPr lang="en-US" sz="2400" u="sng" dirty="0"/>
              <a:t> &amp; Rose </a:t>
            </a:r>
            <a:r>
              <a:rPr lang="en-US" sz="2400" u="sng" dirty="0" err="1"/>
              <a:t>Hershenov</a:t>
            </a:r>
            <a:r>
              <a:rPr lang="en-US" sz="2400" dirty="0"/>
              <a:t>:</a:t>
            </a:r>
          </a:p>
          <a:p>
            <a:pPr marL="0" indent="0">
              <a:buNone/>
            </a:pPr>
            <a:r>
              <a:rPr lang="en-US" sz="2400" dirty="0"/>
              <a:t>A healthy human fetus … has the potential to </a:t>
            </a:r>
            <a:r>
              <a:rPr lang="en-US" sz="2400" dirty="0" err="1"/>
              <a:t>realise</a:t>
            </a:r>
            <a:r>
              <a:rPr lang="en-US" sz="2400" dirty="0"/>
              <a:t> mental capacities that are of considerable value and will enable it to flourish to a considerable extent. </a:t>
            </a:r>
          </a:p>
          <a:p>
            <a:pPr marL="0" indent="0">
              <a:buNone/>
            </a:pPr>
            <a:r>
              <a:rPr lang="en-US" sz="2400" dirty="0"/>
              <a:t>	Our contention is that the </a:t>
            </a:r>
            <a:r>
              <a:rPr lang="en-US" sz="2400" i="1" dirty="0"/>
              <a:t>morally relevant sense of potential is determined by what is healthy development or proper functioning for things of that kind in their design environment. </a:t>
            </a:r>
            <a:r>
              <a:rPr lang="en-US" sz="2400" dirty="0"/>
              <a:t>The potential of a healthy human fetus is to develop a mind of great cognitive and affective abilities that will enable it to enter into various rewarding relationships with others and exercise a range of cognitive skills that enable it to think and act in valuable ways unlike any other kind of living being.</a:t>
            </a:r>
          </a:p>
          <a:p>
            <a:pPr marL="0" indent="0">
              <a:buNone/>
            </a:pPr>
            <a:endParaRPr lang="en-US" sz="2400" dirty="0"/>
          </a:p>
          <a:p>
            <a:pPr marL="0" indent="0" algn="r">
              <a:buNone/>
            </a:pPr>
            <a:r>
              <a:rPr lang="en-US" sz="2000" dirty="0"/>
              <a:t>‘Morally relevant potential.’ </a:t>
            </a:r>
            <a:r>
              <a:rPr lang="en-US" sz="2000" i="1" dirty="0"/>
              <a:t>Journal of Medical Ethics</a:t>
            </a:r>
            <a:r>
              <a:rPr lang="en-US" sz="2000" dirty="0"/>
              <a:t>, </a:t>
            </a:r>
            <a:r>
              <a:rPr lang="en-US" sz="2000" i="1" dirty="0"/>
              <a:t>41</a:t>
            </a:r>
            <a:r>
              <a:rPr lang="en-US" sz="2000" dirty="0"/>
              <a:t>(3), 268-271. 2015.</a:t>
            </a:r>
          </a:p>
          <a:p>
            <a:pPr marL="0" indent="0">
              <a:buNone/>
            </a:pPr>
            <a:endParaRPr lang="en-US" sz="2400" dirty="0"/>
          </a:p>
        </p:txBody>
      </p:sp>
    </p:spTree>
    <p:extLst>
      <p:ext uri="{BB962C8B-B14F-4D97-AF65-F5344CB8AC3E}">
        <p14:creationId xmlns:p14="http://schemas.microsoft.com/office/powerpoint/2010/main" val="239443855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Response to Cyr</a:t>
            </a:r>
          </a:p>
          <a:p>
            <a:pPr marL="0" indent="0">
              <a:buNone/>
            </a:pPr>
            <a:endParaRPr lang="en-US" b="1" dirty="0"/>
          </a:p>
          <a:p>
            <a:pPr marL="0" indent="0">
              <a:buNone/>
            </a:pPr>
            <a:r>
              <a:rPr lang="en-US" sz="2400" dirty="0"/>
              <a:t>2. Re: free will</a:t>
            </a:r>
          </a:p>
        </p:txBody>
      </p:sp>
    </p:spTree>
    <p:extLst>
      <p:ext uri="{BB962C8B-B14F-4D97-AF65-F5344CB8AC3E}">
        <p14:creationId xmlns:p14="http://schemas.microsoft.com/office/powerpoint/2010/main" val="2369259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6120032"/>
          </a:xfrm>
        </p:spPr>
        <p:txBody>
          <a:bodyPr>
            <a:noAutofit/>
          </a:bodyPr>
          <a:lstStyle/>
          <a:p>
            <a:pPr marL="0" indent="0">
              <a:buNone/>
            </a:pPr>
            <a:r>
              <a:rPr lang="en-US" b="1" dirty="0"/>
              <a:t>Response to Cyr</a:t>
            </a:r>
          </a:p>
          <a:p>
            <a:pPr marL="0" indent="0">
              <a:buNone/>
            </a:pPr>
            <a:endParaRPr lang="en-US" b="1" dirty="0"/>
          </a:p>
          <a:p>
            <a:pPr marL="0" indent="0">
              <a:buNone/>
            </a:pPr>
            <a:r>
              <a:rPr lang="en-US" sz="2400" dirty="0"/>
              <a:t>2. Re: free will</a:t>
            </a:r>
          </a:p>
          <a:p>
            <a:pPr marL="0" indent="0">
              <a:buNone/>
            </a:pPr>
            <a:r>
              <a:rPr lang="en-US" sz="2400" dirty="0"/>
              <a:t>Reasons-responsiveness + (indeterministic) spontaneity + self-consciousness</a:t>
            </a:r>
          </a:p>
          <a:p>
            <a:pPr marL="0" indent="0">
              <a:buNone/>
            </a:pPr>
            <a:r>
              <a:rPr lang="en-US" sz="2400" dirty="0"/>
              <a:t>	= </a:t>
            </a:r>
            <a:r>
              <a:rPr lang="en-US" sz="2400"/>
              <a:t>free will?</a:t>
            </a:r>
            <a:endParaRPr lang="en-US" sz="2400" dirty="0"/>
          </a:p>
        </p:txBody>
      </p:sp>
    </p:spTree>
    <p:extLst>
      <p:ext uri="{BB962C8B-B14F-4D97-AF65-F5344CB8AC3E}">
        <p14:creationId xmlns:p14="http://schemas.microsoft.com/office/powerpoint/2010/main" val="2483257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Requisite psychological endowments:</a:t>
            </a:r>
          </a:p>
          <a:p>
            <a:pPr marL="0" indent="0">
              <a:buNone/>
            </a:pPr>
            <a:endParaRPr lang="en-US" sz="2400" u="sng" dirty="0"/>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38522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908882-8BF6-6B42-A6A8-08D508D4D52C}"/>
              </a:ext>
            </a:extLst>
          </p:cNvPr>
          <p:cNvSpPr>
            <a:spLocks noGrp="1"/>
          </p:cNvSpPr>
          <p:nvPr>
            <p:ph idx="1"/>
          </p:nvPr>
        </p:nvSpPr>
        <p:spPr>
          <a:xfrm>
            <a:off x="537210" y="480060"/>
            <a:ext cx="10816590" cy="5863590"/>
          </a:xfrm>
        </p:spPr>
        <p:txBody>
          <a:bodyPr>
            <a:normAutofit/>
          </a:bodyPr>
          <a:lstStyle/>
          <a:p>
            <a:pPr marL="0" indent="0">
              <a:buNone/>
            </a:pPr>
            <a:r>
              <a:rPr lang="en-US" b="1" dirty="0"/>
              <a:t>The Rational Ideal</a:t>
            </a:r>
          </a:p>
          <a:p>
            <a:pPr marL="0" indent="0">
              <a:buNone/>
            </a:pPr>
            <a:endParaRPr lang="en-US" sz="2400" b="1" dirty="0"/>
          </a:p>
          <a:p>
            <a:pPr marL="0" indent="0">
              <a:buNone/>
            </a:pPr>
            <a:r>
              <a:rPr lang="en-US" sz="2400" dirty="0"/>
              <a:t>Requisite psychological endowments:</a:t>
            </a:r>
          </a:p>
          <a:p>
            <a:pPr marL="514350" indent="-514350">
              <a:buAutoNum type="arabicPeriod"/>
            </a:pPr>
            <a:r>
              <a:rPr lang="en-US" sz="2400" dirty="0"/>
              <a:t>Cognitive</a:t>
            </a:r>
          </a:p>
          <a:p>
            <a:pPr marL="457200" lvl="1" indent="0">
              <a:buNone/>
            </a:pPr>
            <a:r>
              <a:rPr lang="en-US" dirty="0"/>
              <a:t>(1) Knowing what is valuable and according to what priority-ranking</a:t>
            </a:r>
          </a:p>
          <a:p>
            <a:pPr marL="0" indent="0">
              <a:buNone/>
            </a:pPr>
            <a:endParaRPr lang="en-US" sz="2400" u="sng" dirty="0"/>
          </a:p>
          <a:p>
            <a:pPr marL="0" indent="0">
              <a:buNone/>
            </a:pPr>
            <a:endParaRPr lang="en-US" sz="24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06473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9837</TotalTime>
  <Words>2689</Words>
  <Application>Microsoft Macintosh PowerPoint</Application>
  <PresentationFormat>Widescreen</PresentationFormat>
  <Paragraphs>592</Paragraphs>
  <Slides>79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79</vt:i4>
      </vt:variant>
    </vt:vector>
  </HeadingPairs>
  <TitlesOfParts>
    <vt:vector size="82" baseType="lpstr">
      <vt:lpstr>Arial</vt:lpstr>
      <vt:lpstr>Gill Sans MT</vt:lpstr>
      <vt:lpstr>Office Theme</vt:lpstr>
      <vt:lpstr>Custodians of Value: A Theory of Human Personhood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Custodians of Value: A Theory of Human Personhood</dc:title>
  <dc:creator>Philip Woodward</dc:creator>
  <cp:lastModifiedBy>Philip Woodward</cp:lastModifiedBy>
  <cp:revision>166</cp:revision>
  <dcterms:created xsi:type="dcterms:W3CDTF">2022-01-07T21:50:38Z</dcterms:created>
  <dcterms:modified xsi:type="dcterms:W3CDTF">2022-01-14T17:52:59Z</dcterms:modified>
</cp:coreProperties>
</file>